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65" r:id="rId5"/>
    <p:sldMasterId id="2147483672" r:id="rId6"/>
  </p:sldMasterIdLst>
  <p:notesMasterIdLst>
    <p:notesMasterId r:id="rId24"/>
  </p:notesMasterIdLst>
  <p:sldIdLst>
    <p:sldId id="256" r:id="rId7"/>
    <p:sldId id="257" r:id="rId8"/>
    <p:sldId id="258" r:id="rId9"/>
    <p:sldId id="260" r:id="rId10"/>
    <p:sldId id="259" r:id="rId11"/>
    <p:sldId id="261" r:id="rId12"/>
    <p:sldId id="265" r:id="rId13"/>
    <p:sldId id="266" r:id="rId14"/>
    <p:sldId id="279" r:id="rId15"/>
    <p:sldId id="280" r:id="rId16"/>
    <p:sldId id="270" r:id="rId17"/>
    <p:sldId id="281" r:id="rId18"/>
    <p:sldId id="271" r:id="rId19"/>
    <p:sldId id="272" r:id="rId20"/>
    <p:sldId id="273" r:id="rId21"/>
    <p:sldId id="274" r:id="rId22"/>
    <p:sldId id="278" r:id="rId2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2" roundtripDataSignature="AMtx7mgSmD+mj3FbGr/IDj46oawOFwonI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42741D8-F52F-436B-8030-6BBFE3FA5E38}">
  <a:tblStyle styleId="{342741D8-F52F-436B-8030-6BBFE3FA5E38}"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45C8FB1B-D45D-4243-BAC4-17526F19C9A5}"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4FC001B-C04F-45F2-9EA5-948664B13933}" styleName="Table_2">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b="off" i="off"/>
      <a:tcStyle>
        <a:tcBdr/>
        <a:fill>
          <a:solidFill>
            <a:srgbClr val="CFD7E7"/>
          </a:solidFill>
        </a:fill>
      </a:tcStyle>
    </a:band1H>
    <a:band2H>
      <a:tcTxStyle b="off" i="off"/>
      <a:tcStyle>
        <a:tcBdr/>
      </a:tcStyle>
    </a:band2H>
    <a:band1V>
      <a:tcTxStyle b="off" i="off"/>
      <a:tcStyle>
        <a:tcBdr/>
        <a:fill>
          <a:solidFill>
            <a:srgbClr val="CFD7E7"/>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1498"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32" Type="http://customschemas.google.com/relationships/presentationmetadata" Target="metadata"/><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61" name="Google Shape;261;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4E7319E-213C-4920-A16F-A5F14520856B}" type="slidenum">
              <a:rPr lang="en-GB" smtClean="0"/>
              <a:t>10</a:t>
            </a:fld>
            <a:endParaRPr lang="en-GB" dirty="0"/>
          </a:p>
        </p:txBody>
      </p:sp>
    </p:spTree>
    <p:extLst>
      <p:ext uri="{BB962C8B-B14F-4D97-AF65-F5344CB8AC3E}">
        <p14:creationId xmlns:p14="http://schemas.microsoft.com/office/powerpoint/2010/main" val="422032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bf1d83ae03_0_65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61" name="Google Shape;361;gbf1d83ae03_0_6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bf1d83ae03_0_65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61" name="Google Shape;361;gbf1d83ae03_0_6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95354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bf1d83ae03_0_76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gbf1d83ae03_0_76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68" name="Google Shape;368;gbf1d83ae03_0_76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gbf1d83ae03_0_77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75" name="Google Shape;375;gbf1d83ae03_0_77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bf1d83ae03_0_79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82" name="Google Shape;382;gbf1d83ae03_0_79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89" name="Google Shape;389;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13" name="Google Shape;413;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68" name="Google Shape;268;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75" name="Google Shape;275;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88" name="Google Shape;288;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82" name="Google Shape;282;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95" name="Google Shape;295;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bf1d83ae03_0_2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19" name="Google Shape;319;gbf1d83ae03_0_2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dirty="0"/>
          </a:p>
        </p:txBody>
      </p:sp>
      <p:sp>
        <p:nvSpPr>
          <p:cNvPr id="326" name="Google Shape;326;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8</a:t>
            </a:fld>
            <a:endParaRPr sz="1200" b="0" i="0" u="none" strike="noStrike" cap="none" dirty="0">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4E7319E-213C-4920-A16F-A5F14520856B}" type="slidenum">
              <a:rPr lang="en-GB" smtClean="0"/>
              <a:t>9</a:t>
            </a:fld>
            <a:endParaRPr lang="en-GB" dirty="0"/>
          </a:p>
        </p:txBody>
      </p:sp>
    </p:spTree>
    <p:extLst>
      <p:ext uri="{BB962C8B-B14F-4D97-AF65-F5344CB8AC3E}">
        <p14:creationId xmlns:p14="http://schemas.microsoft.com/office/powerpoint/2010/main" val="28800021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Title Slide" type="title">
  <p:cSld name="TITLE">
    <p:spTree>
      <p:nvGrpSpPr>
        <p:cNvPr id="1" name="Shape 15"/>
        <p:cNvGrpSpPr/>
        <p:nvPr/>
      </p:nvGrpSpPr>
      <p:grpSpPr>
        <a:xfrm>
          <a:off x="0" y="0"/>
          <a:ext cx="0" cy="0"/>
          <a:chOff x="0" y="0"/>
          <a:chExt cx="0" cy="0"/>
        </a:xfrm>
      </p:grpSpPr>
      <p:pic>
        <p:nvPicPr>
          <p:cNvPr id="16" name="Google Shape;16;p15"/>
          <p:cNvPicPr preferRelativeResize="0"/>
          <p:nvPr/>
        </p:nvPicPr>
        <p:blipFill rotWithShape="1">
          <a:blip r:embed="rId2">
            <a:alphaModFix/>
          </a:blip>
          <a:srcRect b="15343"/>
          <a:stretch/>
        </p:blipFill>
        <p:spPr>
          <a:xfrm>
            <a:off x="0" y="0"/>
            <a:ext cx="9144000" cy="5805714"/>
          </a:xfrm>
          <a:prstGeom prst="rect">
            <a:avLst/>
          </a:prstGeom>
          <a:noFill/>
          <a:ln>
            <a:noFill/>
          </a:ln>
        </p:spPr>
      </p:pic>
      <p:sp>
        <p:nvSpPr>
          <p:cNvPr id="17" name="Google Shape;17;p15"/>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5"/>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19" name="Google Shape;19;p15"/>
          <p:cNvPicPr preferRelativeResize="0"/>
          <p:nvPr/>
        </p:nvPicPr>
        <p:blipFill rotWithShape="1">
          <a:blip r:embed="rId3">
            <a:alphaModFix/>
          </a:blip>
          <a:srcRect/>
          <a:stretch/>
        </p:blipFill>
        <p:spPr>
          <a:xfrm>
            <a:off x="146526" y="5928233"/>
            <a:ext cx="700998" cy="700998"/>
          </a:xfrm>
          <a:prstGeom prst="rect">
            <a:avLst/>
          </a:prstGeom>
          <a:noFill/>
          <a:ln>
            <a:noFill/>
          </a:ln>
        </p:spPr>
      </p:pic>
      <p:sp>
        <p:nvSpPr>
          <p:cNvPr id="20" name="Google Shape;20;p1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1" name="Google Shape;21;p1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2" name="Google Shape;22;p1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7"/>
        <p:cNvGrpSpPr/>
        <p:nvPr/>
      </p:nvGrpSpPr>
      <p:grpSpPr>
        <a:xfrm>
          <a:off x="0" y="0"/>
          <a:ext cx="0" cy="0"/>
          <a:chOff x="0" y="0"/>
          <a:chExt cx="0" cy="0"/>
        </a:xfrm>
      </p:grpSpPr>
      <p:sp>
        <p:nvSpPr>
          <p:cNvPr id="78" name="Google Shape;78;p2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2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0" name="Google Shape;80;p2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1" name="Google Shape;81;p2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2"/>
        <p:cNvGrpSpPr/>
        <p:nvPr/>
      </p:nvGrpSpPr>
      <p:grpSpPr>
        <a:xfrm>
          <a:off x="0" y="0"/>
          <a:ext cx="0" cy="0"/>
          <a:chOff x="0" y="0"/>
          <a:chExt cx="0" cy="0"/>
        </a:xfrm>
      </p:grpSpPr>
      <p:sp>
        <p:nvSpPr>
          <p:cNvPr id="83" name="Google Shape;83;p2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4" name="Google Shape;84;p2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85" name="Google Shape;85;p2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86" name="Google Shape;86;p25"/>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87" name="Google Shape;87;p25"/>
          <p:cNvSpPr txBox="1"/>
          <p:nvPr/>
        </p:nvSpPr>
        <p:spPr>
          <a:xfrm>
            <a:off x="278740" y="569174"/>
            <a:ext cx="4769510" cy="63402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400"/>
              <a:buFont typeface="Arial"/>
              <a:buNone/>
            </a:pPr>
            <a:r>
              <a:rPr lang="en-GB" sz="4400" b="0" i="0" u="none" strike="noStrike" cap="none" dirty="0">
                <a:solidFill>
                  <a:schemeClr val="lt1"/>
                </a:solidFill>
                <a:latin typeface="Arial"/>
                <a:ea typeface="Arial"/>
                <a:cs typeface="Arial"/>
                <a:sym typeface="Arial"/>
              </a:rPr>
              <a:t>Any Questions?</a:t>
            </a:r>
            <a:endParaRPr sz="1400" b="0" i="0" u="none" strike="noStrike" cap="none" dirty="0">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88"/>
        <p:cNvGrpSpPr/>
        <p:nvPr/>
      </p:nvGrpSpPr>
      <p:grpSpPr>
        <a:xfrm>
          <a:off x="0" y="0"/>
          <a:ext cx="0" cy="0"/>
          <a:chOff x="0" y="0"/>
          <a:chExt cx="0" cy="0"/>
        </a:xfrm>
      </p:grpSpPr>
      <p:sp>
        <p:nvSpPr>
          <p:cNvPr id="89" name="Google Shape;89;p2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0" name="Google Shape;90;p2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1" name="Google Shape;91;p2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92" name="Google Shape;92;p26"/>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93" name="Google Shape;93;p26"/>
          <p:cNvSpPr txBox="1"/>
          <p:nvPr/>
        </p:nvSpPr>
        <p:spPr>
          <a:xfrm>
            <a:off x="278740" y="569174"/>
            <a:ext cx="4769510" cy="63402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400"/>
              <a:buFont typeface="Arial"/>
              <a:buNone/>
            </a:pPr>
            <a:r>
              <a:rPr lang="en-GB" sz="4400" b="0" i="0" u="none" strike="noStrike" cap="none" dirty="0">
                <a:solidFill>
                  <a:schemeClr val="lt1"/>
                </a:solidFill>
                <a:latin typeface="Arial"/>
                <a:ea typeface="Arial"/>
                <a:cs typeface="Arial"/>
                <a:sym typeface="Arial"/>
              </a:rPr>
              <a:t>Any Questions?</a:t>
            </a:r>
            <a:endParaRPr sz="1400" b="0" i="0" u="none" strike="noStrike" cap="none" dirty="0">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4"/>
        <p:cNvGrpSpPr/>
        <p:nvPr/>
      </p:nvGrpSpPr>
      <p:grpSpPr>
        <a:xfrm>
          <a:off x="0" y="0"/>
          <a:ext cx="0" cy="0"/>
          <a:chOff x="0" y="0"/>
          <a:chExt cx="0" cy="0"/>
        </a:xfrm>
      </p:grpSpPr>
      <p:sp>
        <p:nvSpPr>
          <p:cNvPr id="95" name="Google Shape;95;p27"/>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27"/>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Clr>
                <a:schemeClr val="dk1"/>
              </a:buClr>
              <a:buSzPts val="3200"/>
              <a:buChar char="•"/>
              <a:defRPr sz="3200"/>
            </a:lvl1pPr>
            <a:lvl2pPr marL="914400" lvl="1" indent="-406400" algn="l">
              <a:lnSpc>
                <a:spcPct val="100000"/>
              </a:lnSpc>
              <a:spcBef>
                <a:spcPts val="560"/>
              </a:spcBef>
              <a:spcAft>
                <a:spcPts val="0"/>
              </a:spcAft>
              <a:buClr>
                <a:schemeClr val="dk1"/>
              </a:buClr>
              <a:buSzPts val="2800"/>
              <a:buChar char="–"/>
              <a:defRPr sz="2800"/>
            </a:lvl2pPr>
            <a:lvl3pPr marL="1371600" lvl="2" indent="-381000" algn="l">
              <a:lnSpc>
                <a:spcPct val="100000"/>
              </a:lnSpc>
              <a:spcBef>
                <a:spcPts val="480"/>
              </a:spcBef>
              <a:spcAft>
                <a:spcPts val="0"/>
              </a:spcAft>
              <a:buClr>
                <a:schemeClr val="dk1"/>
              </a:buClr>
              <a:buSzPts val="2400"/>
              <a:buChar char="•"/>
              <a:defRPr sz="2400"/>
            </a:lvl3pPr>
            <a:lvl4pPr marL="1828800" lvl="3" indent="-355600" algn="l">
              <a:lnSpc>
                <a:spcPct val="100000"/>
              </a:lnSpc>
              <a:spcBef>
                <a:spcPts val="400"/>
              </a:spcBef>
              <a:spcAft>
                <a:spcPts val="0"/>
              </a:spcAft>
              <a:buClr>
                <a:schemeClr val="dk1"/>
              </a:buClr>
              <a:buSzPts val="2000"/>
              <a:buChar char="–"/>
              <a:defRPr sz="2000"/>
            </a:lvl4pPr>
            <a:lvl5pPr marL="2286000" lvl="4" indent="-355600" algn="l">
              <a:lnSpc>
                <a:spcPct val="100000"/>
              </a:lnSpc>
              <a:spcBef>
                <a:spcPts val="400"/>
              </a:spcBef>
              <a:spcAft>
                <a:spcPts val="0"/>
              </a:spcAft>
              <a:buClr>
                <a:schemeClr val="dk1"/>
              </a:buClr>
              <a:buSzPts val="2000"/>
              <a:buChar char="»"/>
              <a:defRPr sz="2000"/>
            </a:lvl5pPr>
            <a:lvl6pPr marL="2743200" lvl="5" indent="-355600" algn="l">
              <a:lnSpc>
                <a:spcPct val="100000"/>
              </a:lnSpc>
              <a:spcBef>
                <a:spcPts val="400"/>
              </a:spcBef>
              <a:spcAft>
                <a:spcPts val="0"/>
              </a:spcAft>
              <a:buClr>
                <a:schemeClr val="dk1"/>
              </a:buClr>
              <a:buSzPts val="2000"/>
              <a:buChar char="•"/>
              <a:defRPr sz="2000"/>
            </a:lvl6pPr>
            <a:lvl7pPr marL="3200400" lvl="6" indent="-355600" algn="l">
              <a:lnSpc>
                <a:spcPct val="100000"/>
              </a:lnSpc>
              <a:spcBef>
                <a:spcPts val="400"/>
              </a:spcBef>
              <a:spcAft>
                <a:spcPts val="0"/>
              </a:spcAft>
              <a:buClr>
                <a:schemeClr val="dk1"/>
              </a:buClr>
              <a:buSzPts val="2000"/>
              <a:buChar char="•"/>
              <a:defRPr sz="2000"/>
            </a:lvl7pPr>
            <a:lvl8pPr marL="3657600" lvl="7" indent="-355600" algn="l">
              <a:lnSpc>
                <a:spcPct val="100000"/>
              </a:lnSpc>
              <a:spcBef>
                <a:spcPts val="400"/>
              </a:spcBef>
              <a:spcAft>
                <a:spcPts val="0"/>
              </a:spcAft>
              <a:buClr>
                <a:schemeClr val="dk1"/>
              </a:buClr>
              <a:buSzPts val="2000"/>
              <a:buChar char="•"/>
              <a:defRPr sz="2000"/>
            </a:lvl8pPr>
            <a:lvl9pPr marL="4114800" lvl="8" indent="-355600" algn="l">
              <a:lnSpc>
                <a:spcPct val="100000"/>
              </a:lnSpc>
              <a:spcBef>
                <a:spcPts val="400"/>
              </a:spcBef>
              <a:spcAft>
                <a:spcPts val="0"/>
              </a:spcAft>
              <a:buClr>
                <a:schemeClr val="dk1"/>
              </a:buClr>
              <a:buSzPts val="2000"/>
              <a:buChar char="•"/>
              <a:defRPr sz="2000"/>
            </a:lvl9pPr>
          </a:lstStyle>
          <a:p>
            <a:endParaRPr/>
          </a:p>
        </p:txBody>
      </p:sp>
      <p:sp>
        <p:nvSpPr>
          <p:cNvPr id="97" name="Google Shape;97;p27"/>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98" name="Google Shape;98;p2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99" name="Google Shape;99;p2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00" name="Google Shape;100;p2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1"/>
        <p:cNvGrpSpPr/>
        <p:nvPr/>
      </p:nvGrpSpPr>
      <p:grpSpPr>
        <a:xfrm>
          <a:off x="0" y="0"/>
          <a:ext cx="0" cy="0"/>
          <a:chOff x="0" y="0"/>
          <a:chExt cx="0" cy="0"/>
        </a:xfrm>
      </p:grpSpPr>
      <p:sp>
        <p:nvSpPr>
          <p:cNvPr id="102" name="Google Shape;102;p28"/>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28"/>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rm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dirty="0"/>
          </a:p>
        </p:txBody>
      </p:sp>
      <p:sp>
        <p:nvSpPr>
          <p:cNvPr id="104" name="Google Shape;104;p28"/>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105" name="Google Shape;105;p2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06" name="Google Shape;106;p2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07" name="Google Shape;107;p2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08"/>
        <p:cNvGrpSpPr/>
        <p:nvPr/>
      </p:nvGrpSpPr>
      <p:grpSpPr>
        <a:xfrm>
          <a:off x="0" y="0"/>
          <a:ext cx="0" cy="0"/>
          <a:chOff x="0" y="0"/>
          <a:chExt cx="0" cy="0"/>
        </a:xfrm>
      </p:grpSpPr>
      <p:sp>
        <p:nvSpPr>
          <p:cNvPr id="109" name="Google Shape;109;p2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9"/>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1" name="Google Shape;111;p2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12" name="Google Shape;112;p2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13" name="Google Shape;113;p2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4"/>
        <p:cNvGrpSpPr/>
        <p:nvPr/>
      </p:nvGrpSpPr>
      <p:grpSpPr>
        <a:xfrm>
          <a:off x="0" y="0"/>
          <a:ext cx="0" cy="0"/>
          <a:chOff x="0" y="0"/>
          <a:chExt cx="0" cy="0"/>
        </a:xfrm>
      </p:grpSpPr>
      <p:sp>
        <p:nvSpPr>
          <p:cNvPr id="115" name="Google Shape;115;p30"/>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30"/>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7" name="Google Shape;117;p3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18" name="Google Shape;118;p3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19" name="Google Shape;119;p3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124"/>
        <p:cNvGrpSpPr/>
        <p:nvPr/>
      </p:nvGrpSpPr>
      <p:grpSpPr>
        <a:xfrm>
          <a:off x="0" y="0"/>
          <a:ext cx="0" cy="0"/>
          <a:chOff x="0" y="0"/>
          <a:chExt cx="0" cy="0"/>
        </a:xfrm>
      </p:grpSpPr>
      <p:sp>
        <p:nvSpPr>
          <p:cNvPr id="125" name="Google Shape;125;p36"/>
          <p:cNvSpPr txBox="1">
            <a:spLocks noGrp="1"/>
          </p:cNvSpPr>
          <p:nvPr>
            <p:ph type="body" idx="1"/>
          </p:nvPr>
        </p:nvSpPr>
        <p:spPr>
          <a:xfrm>
            <a:off x="487363" y="1567656"/>
            <a:ext cx="8418513" cy="1188244"/>
          </a:xfrm>
          <a:prstGeom prst="rect">
            <a:avLst/>
          </a:prstGeom>
          <a:noFill/>
          <a:ln>
            <a:noFill/>
          </a:ln>
        </p:spPr>
        <p:txBody>
          <a:bodyPr spcFirstLastPara="1" wrap="square" lIns="91425" tIns="45700" rIns="91425" bIns="45700" anchor="t" anchorCtr="0">
            <a:normAutofit/>
          </a:bodyPr>
          <a:lstStyle>
            <a:lvl1pPr marL="457200" marR="0" lvl="0" indent="-228600" algn="l">
              <a:lnSpc>
                <a:spcPct val="100000"/>
              </a:lnSpc>
              <a:spcBef>
                <a:spcPts val="640"/>
              </a:spcBef>
              <a:spcAft>
                <a:spcPts val="0"/>
              </a:spcAft>
              <a:buClr>
                <a:srgbClr val="0070C0"/>
              </a:buClr>
              <a:buSzPts val="3200"/>
              <a:buFont typeface="Arial"/>
              <a:buNone/>
              <a:defRPr sz="3200">
                <a:solidFill>
                  <a:srgbClr val="0070C0"/>
                </a:solidFill>
                <a:latin typeface="Arial"/>
                <a:ea typeface="Arial"/>
                <a:cs typeface="Arial"/>
                <a:sym typeface="Arial"/>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6" name="Google Shape;126;p36"/>
          <p:cNvSpPr txBox="1">
            <a:spLocks noGrp="1"/>
          </p:cNvSpPr>
          <p:nvPr>
            <p:ph type="body" idx="2"/>
          </p:nvPr>
        </p:nvSpPr>
        <p:spPr>
          <a:xfrm>
            <a:off x="457200" y="2984501"/>
            <a:ext cx="8229600" cy="27813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60"/>
              </a:spcBef>
              <a:spcAft>
                <a:spcPts val="0"/>
              </a:spcAft>
              <a:buClr>
                <a:schemeClr val="dk1"/>
              </a:buClr>
              <a:buSzPts val="1800"/>
              <a:buNone/>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27"/>
        <p:cNvGrpSpPr/>
        <p:nvPr/>
      </p:nvGrpSpPr>
      <p:grpSpPr>
        <a:xfrm>
          <a:off x="0" y="0"/>
          <a:ext cx="0" cy="0"/>
          <a:chOff x="0" y="0"/>
          <a:chExt cx="0" cy="0"/>
        </a:xfrm>
      </p:grpSpPr>
      <p:pic>
        <p:nvPicPr>
          <p:cNvPr id="128" name="Google Shape;128;p37"/>
          <p:cNvPicPr preferRelativeResize="0"/>
          <p:nvPr/>
        </p:nvPicPr>
        <p:blipFill rotWithShape="1">
          <a:blip r:embed="rId2">
            <a:alphaModFix/>
          </a:blip>
          <a:srcRect l="329" t="9972" r="-329" b="4012"/>
          <a:stretch/>
        </p:blipFill>
        <p:spPr>
          <a:xfrm>
            <a:off x="5425200" y="3048000"/>
            <a:ext cx="3261600" cy="2805414"/>
          </a:xfrm>
          <a:prstGeom prst="rect">
            <a:avLst/>
          </a:prstGeom>
          <a:noFill/>
          <a:ln>
            <a:noFill/>
          </a:ln>
        </p:spPr>
      </p:pic>
      <p:sp>
        <p:nvSpPr>
          <p:cNvPr id="129" name="Google Shape;129;p37"/>
          <p:cNvSpPr txBox="1">
            <a:spLocks noGrp="1"/>
          </p:cNvSpPr>
          <p:nvPr>
            <p:ph type="body" idx="1"/>
          </p:nvPr>
        </p:nvSpPr>
        <p:spPr>
          <a:xfrm>
            <a:off x="487363" y="3094339"/>
            <a:ext cx="4868862" cy="2805113"/>
          </a:xfrm>
          <a:prstGeom prst="rect">
            <a:avLst/>
          </a:prstGeom>
          <a:noFill/>
          <a:ln>
            <a:noFill/>
          </a:ln>
        </p:spPr>
        <p:txBody>
          <a:bodyPr spcFirstLastPara="1" wrap="square" lIns="91425" tIns="45700" rIns="91425" bIns="45700" anchor="t" anchorCtr="0">
            <a:normAutofit/>
          </a:bodyPr>
          <a:lstStyle>
            <a:lvl1pPr marL="457200" marR="0" lvl="0" indent="-228600" algn="l">
              <a:lnSpc>
                <a:spcPct val="100000"/>
              </a:lnSpc>
              <a:spcBef>
                <a:spcPts val="480"/>
              </a:spcBef>
              <a:spcAft>
                <a:spcPts val="0"/>
              </a:spcAft>
              <a:buClr>
                <a:schemeClr val="dk1"/>
              </a:buClr>
              <a:buSzPts val="2400"/>
              <a:buFont typeface="Arial"/>
              <a:buNone/>
              <a:defRPr sz="2400">
                <a:solidFill>
                  <a:schemeClr val="dk1"/>
                </a:solidFill>
                <a:latin typeface="Arial"/>
                <a:ea typeface="Arial"/>
                <a:cs typeface="Arial"/>
                <a:sym typeface="Arial"/>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0" name="Google Shape;130;p37"/>
          <p:cNvSpPr txBox="1">
            <a:spLocks noGrp="1"/>
          </p:cNvSpPr>
          <p:nvPr>
            <p:ph type="body" idx="2"/>
          </p:nvPr>
        </p:nvSpPr>
        <p:spPr>
          <a:xfrm>
            <a:off x="487363" y="1567656"/>
            <a:ext cx="8418513" cy="1188244"/>
          </a:xfrm>
          <a:prstGeom prst="rect">
            <a:avLst/>
          </a:prstGeom>
          <a:noFill/>
          <a:ln>
            <a:noFill/>
          </a:ln>
        </p:spPr>
        <p:txBody>
          <a:bodyPr spcFirstLastPara="1" wrap="square" lIns="91425" tIns="45700" rIns="91425" bIns="45700" anchor="t" anchorCtr="0">
            <a:normAutofit/>
          </a:bodyPr>
          <a:lstStyle>
            <a:lvl1pPr marL="457200" marR="0" lvl="0" indent="-228600" algn="l">
              <a:lnSpc>
                <a:spcPct val="100000"/>
              </a:lnSpc>
              <a:spcBef>
                <a:spcPts val="640"/>
              </a:spcBef>
              <a:spcAft>
                <a:spcPts val="0"/>
              </a:spcAft>
              <a:buClr>
                <a:srgbClr val="0070C0"/>
              </a:buClr>
              <a:buSzPts val="3200"/>
              <a:buFont typeface="Arial"/>
              <a:buNone/>
              <a:defRPr sz="3200">
                <a:solidFill>
                  <a:srgbClr val="0070C0"/>
                </a:solidFill>
                <a:latin typeface="Arial"/>
                <a:ea typeface="Arial"/>
                <a:cs typeface="Arial"/>
                <a:sym typeface="Arial"/>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31"/>
        <p:cNvGrpSpPr/>
        <p:nvPr/>
      </p:nvGrpSpPr>
      <p:grpSpPr>
        <a:xfrm>
          <a:off x="0" y="0"/>
          <a:ext cx="0" cy="0"/>
          <a:chOff x="0" y="0"/>
          <a:chExt cx="0" cy="0"/>
        </a:xfrm>
      </p:grpSpPr>
      <p:sp>
        <p:nvSpPr>
          <p:cNvPr id="132" name="Google Shape;132;p38"/>
          <p:cNvSpPr txBox="1">
            <a:spLocks noGrp="1"/>
          </p:cNvSpPr>
          <p:nvPr>
            <p:ph type="body" idx="1"/>
          </p:nvPr>
        </p:nvSpPr>
        <p:spPr>
          <a:xfrm>
            <a:off x="457200" y="2894120"/>
            <a:ext cx="8229600" cy="3232043"/>
          </a:xfrm>
          <a:prstGeom prst="rect">
            <a:avLst/>
          </a:prstGeom>
          <a:noFill/>
          <a:ln>
            <a:noFill/>
          </a:ln>
        </p:spPr>
        <p:txBody>
          <a:bodyPr spcFirstLastPara="1" wrap="square" lIns="91425" tIns="45700" rIns="91425" bIns="45700" anchor="t" anchorCtr="0">
            <a:normAutofit/>
          </a:bodyPr>
          <a:lstStyle>
            <a:lvl1pPr marL="457200" marR="0" lvl="0" indent="-228600" algn="l">
              <a:lnSpc>
                <a:spcPct val="150000"/>
              </a:lnSpc>
              <a:spcBef>
                <a:spcPts val="0"/>
              </a:spcBef>
              <a:spcAft>
                <a:spcPts val="0"/>
              </a:spcAft>
              <a:buClr>
                <a:srgbClr val="DF3C06"/>
              </a:buClr>
              <a:buSzPts val="2400"/>
              <a:buFont typeface="Arial"/>
              <a:buNone/>
              <a:defRPr>
                <a:solidFill>
                  <a:srgbClr val="DF3C06"/>
                </a:solidFill>
                <a:latin typeface="Arial"/>
                <a:ea typeface="Arial"/>
                <a:cs typeface="Arial"/>
                <a:sym typeface="Arial"/>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3" name="Google Shape;133;p38"/>
          <p:cNvSpPr txBox="1">
            <a:spLocks noGrp="1"/>
          </p:cNvSpPr>
          <p:nvPr>
            <p:ph type="body" idx="2"/>
          </p:nvPr>
        </p:nvSpPr>
        <p:spPr>
          <a:xfrm>
            <a:off x="487363" y="1567656"/>
            <a:ext cx="8418513" cy="1188244"/>
          </a:xfrm>
          <a:prstGeom prst="rect">
            <a:avLst/>
          </a:prstGeom>
          <a:noFill/>
          <a:ln>
            <a:noFill/>
          </a:ln>
        </p:spPr>
        <p:txBody>
          <a:bodyPr spcFirstLastPara="1" wrap="square" lIns="91425" tIns="45700" rIns="91425" bIns="45700" anchor="t" anchorCtr="0">
            <a:normAutofit/>
          </a:bodyPr>
          <a:lstStyle>
            <a:lvl1pPr marL="457200" marR="0" lvl="0" indent="-228600" algn="l">
              <a:lnSpc>
                <a:spcPct val="100000"/>
              </a:lnSpc>
              <a:spcBef>
                <a:spcPts val="640"/>
              </a:spcBef>
              <a:spcAft>
                <a:spcPts val="0"/>
              </a:spcAft>
              <a:buClr>
                <a:srgbClr val="0070C0"/>
              </a:buClr>
              <a:buSzPts val="3200"/>
              <a:buFont typeface="Arial"/>
              <a:buNone/>
              <a:defRPr sz="3200">
                <a:solidFill>
                  <a:srgbClr val="0070C0"/>
                </a:solidFill>
                <a:latin typeface="Arial"/>
                <a:ea typeface="Arial"/>
                <a:cs typeface="Arial"/>
                <a:sym typeface="Arial"/>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3"/>
        <p:cNvGrpSpPr/>
        <p:nvPr/>
      </p:nvGrpSpPr>
      <p:grpSpPr>
        <a:xfrm>
          <a:off x="0" y="0"/>
          <a:ext cx="0" cy="0"/>
          <a:chOff x="0" y="0"/>
          <a:chExt cx="0" cy="0"/>
        </a:xfrm>
      </p:grpSpPr>
      <p:pic>
        <p:nvPicPr>
          <p:cNvPr id="24" name="Google Shape;24;p16" descr="Y:\Tools and Systems\Educational Support\Marketing and Communications\Jay\Banners\Power Point\cbac-POWERPOINTheader.png"/>
          <p:cNvPicPr preferRelativeResize="0"/>
          <p:nvPr/>
        </p:nvPicPr>
        <p:blipFill rotWithShape="1">
          <a:blip r:embed="rId2">
            <a:alphaModFix/>
          </a:blip>
          <a:srcRect/>
          <a:stretch/>
        </p:blipFill>
        <p:spPr>
          <a:xfrm>
            <a:off x="-25400" y="-56278"/>
            <a:ext cx="9169400" cy="1334416"/>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134"/>
        <p:cNvGrpSpPr/>
        <p:nvPr/>
      </p:nvGrpSpPr>
      <p:grpSpPr>
        <a:xfrm>
          <a:off x="0" y="0"/>
          <a:ext cx="0" cy="0"/>
          <a:chOff x="0" y="0"/>
          <a:chExt cx="0" cy="0"/>
        </a:xfrm>
      </p:grpSpPr>
      <p:sp>
        <p:nvSpPr>
          <p:cNvPr id="135" name="Google Shape;135;p39"/>
          <p:cNvSpPr txBox="1">
            <a:spLocks noGrp="1"/>
          </p:cNvSpPr>
          <p:nvPr>
            <p:ph type="body" idx="1"/>
          </p:nvPr>
        </p:nvSpPr>
        <p:spPr>
          <a:xfrm>
            <a:off x="487363" y="1567656"/>
            <a:ext cx="8418513" cy="1188244"/>
          </a:xfrm>
          <a:prstGeom prst="rect">
            <a:avLst/>
          </a:prstGeom>
          <a:noFill/>
          <a:ln>
            <a:noFill/>
          </a:ln>
        </p:spPr>
        <p:txBody>
          <a:bodyPr spcFirstLastPara="1" wrap="square" lIns="91425" tIns="45700" rIns="91425" bIns="45700" anchor="t" anchorCtr="0">
            <a:normAutofit/>
          </a:bodyPr>
          <a:lstStyle>
            <a:lvl1pPr marL="457200" marR="0" lvl="0" indent="-228600" algn="l">
              <a:lnSpc>
                <a:spcPct val="100000"/>
              </a:lnSpc>
              <a:spcBef>
                <a:spcPts val="640"/>
              </a:spcBef>
              <a:spcAft>
                <a:spcPts val="0"/>
              </a:spcAft>
              <a:buClr>
                <a:srgbClr val="0070C0"/>
              </a:buClr>
              <a:buSzPts val="3200"/>
              <a:buFont typeface="Arial"/>
              <a:buNone/>
              <a:defRPr sz="3200">
                <a:solidFill>
                  <a:srgbClr val="0070C0"/>
                </a:solidFill>
                <a:latin typeface="Arial"/>
                <a:ea typeface="Arial"/>
                <a:cs typeface="Arial"/>
                <a:sym typeface="Arial"/>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6" name="Google Shape;136;p39"/>
          <p:cNvSpPr txBox="1">
            <a:spLocks noGrp="1"/>
          </p:cNvSpPr>
          <p:nvPr>
            <p:ph type="body" idx="2"/>
          </p:nvPr>
        </p:nvSpPr>
        <p:spPr>
          <a:xfrm>
            <a:off x="487363" y="3098800"/>
            <a:ext cx="3868737" cy="33067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60"/>
              </a:spcBef>
              <a:spcAft>
                <a:spcPts val="0"/>
              </a:spcAft>
              <a:buClr>
                <a:schemeClr val="dk1"/>
              </a:buClr>
              <a:buSzPts val="1800"/>
              <a:buNone/>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7" name="Google Shape;137;p39"/>
          <p:cNvSpPr txBox="1">
            <a:spLocks noGrp="1"/>
          </p:cNvSpPr>
          <p:nvPr>
            <p:ph type="body" idx="3"/>
          </p:nvPr>
        </p:nvSpPr>
        <p:spPr>
          <a:xfrm>
            <a:off x="4640263" y="3098800"/>
            <a:ext cx="3868737" cy="33067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360"/>
              </a:spcBef>
              <a:spcAft>
                <a:spcPts val="0"/>
              </a:spcAft>
              <a:buClr>
                <a:schemeClr val="dk1"/>
              </a:buClr>
              <a:buSzPts val="1800"/>
              <a:buNone/>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38"/>
        <p:cNvGrpSpPr/>
        <p:nvPr/>
      </p:nvGrpSpPr>
      <p:grpSpPr>
        <a:xfrm>
          <a:off x="0" y="0"/>
          <a:ext cx="0" cy="0"/>
          <a:chOff x="0" y="0"/>
          <a:chExt cx="0" cy="0"/>
        </a:xfrm>
      </p:grpSpPr>
      <p:graphicFrame>
        <p:nvGraphicFramePr>
          <p:cNvPr id="139" name="Google Shape;139;p40"/>
          <p:cNvGraphicFramePr/>
          <p:nvPr/>
        </p:nvGraphicFramePr>
        <p:xfrm>
          <a:off x="554736" y="3238500"/>
          <a:ext cx="6569950" cy="2935300"/>
        </p:xfrm>
        <a:graphic>
          <a:graphicData uri="http://schemas.openxmlformats.org/drawingml/2006/table">
            <a:tbl>
              <a:tblPr>
                <a:noFill/>
                <a:tableStyleId>{342741D8-F52F-436B-8030-6BBFE3FA5E38}</a:tableStyleId>
              </a:tblPr>
              <a:tblGrid>
                <a:gridCol w="3284975">
                  <a:extLst>
                    <a:ext uri="{9D8B030D-6E8A-4147-A177-3AD203B41FA5}">
                      <a16:colId xmlns:a16="http://schemas.microsoft.com/office/drawing/2014/main" val="20000"/>
                    </a:ext>
                  </a:extLst>
                </a:gridCol>
                <a:gridCol w="3284975">
                  <a:extLst>
                    <a:ext uri="{9D8B030D-6E8A-4147-A177-3AD203B41FA5}">
                      <a16:colId xmlns:a16="http://schemas.microsoft.com/office/drawing/2014/main" val="20001"/>
                    </a:ext>
                  </a:extLst>
                </a:gridCol>
              </a:tblGrid>
              <a:tr h="564475">
                <a:tc gridSpan="2">
                  <a:txBody>
                    <a:bodyPr/>
                    <a:lstStyle/>
                    <a:p>
                      <a:pPr marL="0" marR="0" lvl="0" indent="0" algn="l" rtl="0">
                        <a:lnSpc>
                          <a:spcPct val="115000"/>
                        </a:lnSpc>
                        <a:spcBef>
                          <a:spcPts val="0"/>
                        </a:spcBef>
                        <a:spcAft>
                          <a:spcPts val="0"/>
                        </a:spcAft>
                        <a:buClr>
                          <a:srgbClr val="000000"/>
                        </a:buClr>
                        <a:buSzPts val="1600"/>
                        <a:buFont typeface="Arial"/>
                        <a:buNone/>
                      </a:pPr>
                      <a:r>
                        <a:rPr lang="en-GB" sz="1600" b="1" u="none" strike="noStrike" cap="none" dirty="0">
                          <a:solidFill>
                            <a:srgbClr val="FFFFFF"/>
                          </a:solidFill>
                          <a:latin typeface="Arial"/>
                          <a:ea typeface="Arial"/>
                          <a:cs typeface="Arial"/>
                          <a:sym typeface="Arial"/>
                        </a:rPr>
                        <a:t>Pennawd ar gyfer tabl | Table heading </a:t>
                      </a:r>
                      <a:endParaRPr sz="1100" u="none" strike="noStrike" cap="none" dirty="0">
                        <a:latin typeface="Calibri"/>
                        <a:ea typeface="Calibri"/>
                        <a:cs typeface="Calibri"/>
                        <a:sym typeface="Calibri"/>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096ED"/>
                    </a:solidFill>
                  </a:tcPr>
                </a:tc>
                <a:tc hMerge="1">
                  <a:txBody>
                    <a:bodyPr/>
                    <a:lstStyle/>
                    <a:p>
                      <a:endParaRPr lang="en-US"/>
                    </a:p>
                  </a:txBody>
                  <a:tcPr/>
                </a:tc>
                <a:extLst>
                  <a:ext uri="{0D108BD9-81ED-4DB2-BD59-A6C34878D82A}">
                    <a16:rowId xmlns:a16="http://schemas.microsoft.com/office/drawing/2014/main" val="10000"/>
                  </a:ext>
                </a:extLst>
              </a:tr>
              <a:tr h="635775">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solidFill>
                            <a:schemeClr val="dk1"/>
                          </a:solidFill>
                          <a:latin typeface="Arial"/>
                          <a:ea typeface="Arial"/>
                          <a:cs typeface="Arial"/>
                          <a:sym typeface="Arial"/>
                        </a:rPr>
                        <a:t>Testun</a:t>
                      </a:r>
                      <a:endParaRPr sz="110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endParaRPr sz="1100" u="none" strike="noStrike" cap="none" dirty="0">
                        <a:solidFill>
                          <a:schemeClr val="dk1"/>
                        </a:solidFill>
                        <a:latin typeface="Calibri"/>
                        <a:ea typeface="Calibri"/>
                        <a:cs typeface="Calibri"/>
                        <a:sym typeface="Calibri"/>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7F7F7F"/>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solidFill>
                            <a:schemeClr val="dk1"/>
                          </a:solidFill>
                          <a:latin typeface="Arial"/>
                          <a:ea typeface="Arial"/>
                          <a:cs typeface="Arial"/>
                          <a:sym typeface="Arial"/>
                        </a:rPr>
                        <a:t>This is an example of how a primary table should look</a:t>
                      </a:r>
                      <a:endParaRPr sz="1100" u="none" strike="noStrike" cap="none" dirty="0">
                        <a:solidFill>
                          <a:schemeClr val="dk1"/>
                        </a:solidFill>
                        <a:latin typeface="Calibri"/>
                        <a:ea typeface="Calibri"/>
                        <a:cs typeface="Calibri"/>
                        <a:sym typeface="Calibri"/>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7F7F7F"/>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7835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solidFill>
                            <a:schemeClr val="dk1"/>
                          </a:solidFill>
                          <a:latin typeface="Arial"/>
                          <a:ea typeface="Arial"/>
                          <a:cs typeface="Arial"/>
                          <a:sym typeface="Arial"/>
                        </a:rPr>
                        <a:t>Testun</a:t>
                      </a:r>
                      <a:endParaRPr sz="110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endParaRPr sz="1100" u="none" strike="noStrike" cap="none" dirty="0">
                        <a:solidFill>
                          <a:schemeClr val="dk1"/>
                        </a:solidFill>
                        <a:latin typeface="Calibri"/>
                        <a:ea typeface="Calibri"/>
                        <a:cs typeface="Calibri"/>
                        <a:sym typeface="Calibri"/>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7F7F7F"/>
                      </a:solidFill>
                      <a:prstDash val="solid"/>
                      <a:round/>
                      <a:headEnd type="none" w="sm" len="sm"/>
                      <a:tailEnd type="none" w="sm" len="sm"/>
                    </a:lnT>
                    <a:lnB w="12700" cap="flat" cmpd="sng">
                      <a:solidFill>
                        <a:srgbClr val="7F7F7F"/>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solidFill>
                            <a:schemeClr val="dk1"/>
                          </a:solidFill>
                          <a:latin typeface="Arial"/>
                          <a:ea typeface="Arial"/>
                          <a:cs typeface="Arial"/>
                          <a:sym typeface="Arial"/>
                        </a:rPr>
                        <a:t>Text</a:t>
                      </a:r>
                      <a:endParaRPr sz="1100" u="none" strike="noStrike" cap="none" dirty="0">
                        <a:solidFill>
                          <a:schemeClr val="dk1"/>
                        </a:solidFill>
                        <a:latin typeface="Calibri"/>
                        <a:ea typeface="Calibri"/>
                        <a:cs typeface="Calibri"/>
                        <a:sym typeface="Calibri"/>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7F7F7F"/>
                      </a:solidFill>
                      <a:prstDash val="solid"/>
                      <a:round/>
                      <a:headEnd type="none" w="sm" len="sm"/>
                      <a:tailEnd type="none" w="sm" len="sm"/>
                    </a:lnT>
                    <a:lnB w="12700" cap="flat" cmpd="sng">
                      <a:solidFill>
                        <a:srgbClr val="7F7F7F"/>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7835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solidFill>
                            <a:schemeClr val="dk1"/>
                          </a:solidFill>
                          <a:latin typeface="Arial"/>
                          <a:ea typeface="Arial"/>
                          <a:cs typeface="Arial"/>
                          <a:sym typeface="Arial"/>
                        </a:rPr>
                        <a:t>Testun</a:t>
                      </a:r>
                      <a:endParaRPr sz="110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endParaRPr sz="1100" u="none" strike="noStrike" cap="none" dirty="0">
                        <a:solidFill>
                          <a:schemeClr val="dk1"/>
                        </a:solidFill>
                        <a:latin typeface="Calibri"/>
                        <a:ea typeface="Calibri"/>
                        <a:cs typeface="Calibri"/>
                        <a:sym typeface="Calibri"/>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7F7F7F"/>
                      </a:solidFill>
                      <a:prstDash val="solid"/>
                      <a:round/>
                      <a:headEnd type="none" w="sm" len="sm"/>
                      <a:tailEnd type="none" w="sm" len="sm"/>
                    </a:lnT>
                    <a:lnB w="12700" cap="flat" cmpd="sng">
                      <a:solidFill>
                        <a:srgbClr val="7F7F7F"/>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solidFill>
                            <a:schemeClr val="dk1"/>
                          </a:solidFill>
                          <a:latin typeface="Arial"/>
                          <a:ea typeface="Arial"/>
                          <a:cs typeface="Arial"/>
                          <a:sym typeface="Arial"/>
                        </a:rPr>
                        <a:t>Text</a:t>
                      </a:r>
                      <a:endParaRPr sz="1100" u="none" strike="noStrike" cap="none" dirty="0">
                        <a:solidFill>
                          <a:schemeClr val="dk1"/>
                        </a:solidFill>
                        <a:latin typeface="Calibri"/>
                        <a:ea typeface="Calibri"/>
                        <a:cs typeface="Calibri"/>
                        <a:sym typeface="Calibri"/>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7F7F7F"/>
                      </a:solidFill>
                      <a:prstDash val="solid"/>
                      <a:round/>
                      <a:headEnd type="none" w="sm" len="sm"/>
                      <a:tailEnd type="none" w="sm" len="sm"/>
                    </a:lnT>
                    <a:lnB w="12700" cap="flat" cmpd="sng">
                      <a:solidFill>
                        <a:srgbClr val="7F7F7F"/>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7835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solidFill>
                            <a:schemeClr val="dk1"/>
                          </a:solidFill>
                          <a:latin typeface="Arial"/>
                          <a:ea typeface="Arial"/>
                          <a:cs typeface="Arial"/>
                          <a:sym typeface="Arial"/>
                        </a:rPr>
                        <a:t>Testun</a:t>
                      </a:r>
                      <a:endParaRPr sz="110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endParaRPr sz="1100" u="none" strike="noStrike" cap="none" dirty="0">
                        <a:solidFill>
                          <a:schemeClr val="dk1"/>
                        </a:solidFill>
                        <a:latin typeface="Calibri"/>
                        <a:ea typeface="Calibri"/>
                        <a:cs typeface="Calibri"/>
                        <a:sym typeface="Calibri"/>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7F7F7F"/>
                      </a:solidFill>
                      <a:prstDash val="solid"/>
                      <a:round/>
                      <a:headEnd type="none" w="sm" len="sm"/>
                      <a:tailEnd type="none" w="sm" len="sm"/>
                    </a:lnT>
                    <a:lnB w="12700" cap="flat" cmpd="sng">
                      <a:solidFill>
                        <a:srgbClr val="7F7F7F"/>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solidFill>
                            <a:schemeClr val="dk1"/>
                          </a:solidFill>
                          <a:latin typeface="Arial"/>
                          <a:ea typeface="Arial"/>
                          <a:cs typeface="Arial"/>
                          <a:sym typeface="Arial"/>
                        </a:rPr>
                        <a:t>Text</a:t>
                      </a:r>
                      <a:endParaRPr sz="1100" u="none" strike="noStrike" cap="none" dirty="0">
                        <a:solidFill>
                          <a:schemeClr val="dk1"/>
                        </a:solidFill>
                        <a:latin typeface="Calibri"/>
                        <a:ea typeface="Calibri"/>
                        <a:cs typeface="Calibri"/>
                        <a:sym typeface="Calibri"/>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7F7F7F"/>
                      </a:solidFill>
                      <a:prstDash val="solid"/>
                      <a:round/>
                      <a:headEnd type="none" w="sm" len="sm"/>
                      <a:tailEnd type="none" w="sm" len="sm"/>
                    </a:lnT>
                    <a:lnB w="12700" cap="flat" cmpd="sng">
                      <a:solidFill>
                        <a:srgbClr val="7F7F7F"/>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sp>
        <p:nvSpPr>
          <p:cNvPr id="140" name="Google Shape;140;p40"/>
          <p:cNvSpPr txBox="1">
            <a:spLocks noGrp="1"/>
          </p:cNvSpPr>
          <p:nvPr>
            <p:ph type="body" idx="1"/>
          </p:nvPr>
        </p:nvSpPr>
        <p:spPr>
          <a:xfrm>
            <a:off x="487363" y="1567656"/>
            <a:ext cx="8418513" cy="1188244"/>
          </a:xfrm>
          <a:prstGeom prst="rect">
            <a:avLst/>
          </a:prstGeom>
          <a:noFill/>
          <a:ln>
            <a:noFill/>
          </a:ln>
        </p:spPr>
        <p:txBody>
          <a:bodyPr spcFirstLastPara="1" wrap="square" lIns="91425" tIns="45700" rIns="91425" bIns="45700" anchor="t" anchorCtr="0">
            <a:normAutofit/>
          </a:bodyPr>
          <a:lstStyle>
            <a:lvl1pPr marL="457200" marR="0" lvl="0" indent="-228600" algn="l">
              <a:lnSpc>
                <a:spcPct val="100000"/>
              </a:lnSpc>
              <a:spcBef>
                <a:spcPts val="640"/>
              </a:spcBef>
              <a:spcAft>
                <a:spcPts val="0"/>
              </a:spcAft>
              <a:buClr>
                <a:srgbClr val="0070C0"/>
              </a:buClr>
              <a:buSzPts val="3200"/>
              <a:buFont typeface="Arial"/>
              <a:buNone/>
              <a:defRPr sz="3200">
                <a:solidFill>
                  <a:srgbClr val="0070C0"/>
                </a:solidFill>
                <a:latin typeface="Arial"/>
                <a:ea typeface="Arial"/>
                <a:cs typeface="Arial"/>
                <a:sym typeface="Arial"/>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41"/>
        <p:cNvGrpSpPr/>
        <p:nvPr/>
      </p:nvGrpSpPr>
      <p:grpSpPr>
        <a:xfrm>
          <a:off x="0" y="0"/>
          <a:ext cx="0" cy="0"/>
          <a:chOff x="0" y="0"/>
          <a:chExt cx="0" cy="0"/>
        </a:xfrm>
      </p:grpSpPr>
      <p:sp>
        <p:nvSpPr>
          <p:cNvPr id="142" name="Google Shape;142;p4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dirty="0"/>
          </a:p>
        </p:txBody>
      </p:sp>
      <p:sp>
        <p:nvSpPr>
          <p:cNvPr id="143" name="Google Shape;143;p4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dirty="0"/>
          </a:p>
        </p:txBody>
      </p:sp>
      <p:sp>
        <p:nvSpPr>
          <p:cNvPr id="144" name="Google Shape;144;p4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dirty="0"/>
          </a:p>
        </p:txBody>
      </p:sp>
      <p:pic>
        <p:nvPicPr>
          <p:cNvPr id="145" name="Google Shape;145;p41"/>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146" name="Google Shape;146;p41"/>
          <p:cNvSpPr txBox="1">
            <a:spLocks noGrp="1"/>
          </p:cNvSpPr>
          <p:nvPr>
            <p:ph type="body" idx="1"/>
          </p:nvPr>
        </p:nvSpPr>
        <p:spPr>
          <a:xfrm>
            <a:off x="585788" y="585788"/>
            <a:ext cx="8291882" cy="1420812"/>
          </a:xfrm>
          <a:prstGeom prst="rect">
            <a:avLst/>
          </a:prstGeom>
          <a:noFill/>
          <a:ln>
            <a:noFill/>
          </a:ln>
        </p:spPr>
        <p:txBody>
          <a:bodyPr spcFirstLastPara="1" wrap="square" lIns="91425" tIns="45700" rIns="91425" bIns="45700" anchor="t" anchorCtr="0">
            <a:normAutofit/>
          </a:bodyPr>
          <a:lstStyle>
            <a:lvl1pPr marL="457200" marR="0" lvl="0" indent="-228600" algn="l">
              <a:lnSpc>
                <a:spcPct val="80000"/>
              </a:lnSpc>
              <a:spcBef>
                <a:spcPts val="0"/>
              </a:spcBef>
              <a:spcAft>
                <a:spcPts val="0"/>
              </a:spcAft>
              <a:buClr>
                <a:schemeClr val="dk1"/>
              </a:buClr>
              <a:buSzPts val="3200"/>
              <a:buFont typeface="Arial"/>
              <a:buNone/>
              <a:defRPr sz="3200"/>
            </a:lvl1pPr>
            <a:lvl2pPr marL="914400" lvl="1" indent="-342900" algn="l">
              <a:lnSpc>
                <a:spcPct val="100000"/>
              </a:lnSpc>
              <a:spcBef>
                <a:spcPts val="120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2"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
        <p:nvSpPr>
          <p:cNvPr id="3" name="Text Placeholder 2"/>
          <p:cNvSpPr>
            <a:spLocks noGrp="1"/>
          </p:cNvSpPr>
          <p:nvPr>
            <p:ph idx="1"/>
          </p:nvPr>
        </p:nvSpPr>
        <p:spPr>
          <a:xfrm>
            <a:off x="457200" y="2984501"/>
            <a:ext cx="8229600" cy="2781300"/>
          </a:xfrm>
          <a:prstGeom prst="rect">
            <a:avLst/>
          </a:prstGeom>
        </p:spPr>
        <p:txBody>
          <a:bodyPr vert="horz" lIns="91440" tIns="45720" rIns="91440" bIns="45720" rtlCol="0">
            <a:normAutofit/>
          </a:bodyPr>
          <a:lstStyle/>
          <a:p>
            <a:pPr lvl="0"/>
            <a:r>
              <a:rPr lang="en-US"/>
              <a:t>Click to edit Master text styles</a:t>
            </a:r>
          </a:p>
        </p:txBody>
      </p:sp>
    </p:spTree>
    <p:extLst>
      <p:ext uri="{BB962C8B-B14F-4D97-AF65-F5344CB8AC3E}">
        <p14:creationId xmlns:p14="http://schemas.microsoft.com/office/powerpoint/2010/main" val="7009607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53"/>
        <p:cNvGrpSpPr/>
        <p:nvPr/>
      </p:nvGrpSpPr>
      <p:grpSpPr>
        <a:xfrm>
          <a:off x="0" y="0"/>
          <a:ext cx="0" cy="0"/>
          <a:chOff x="0" y="0"/>
          <a:chExt cx="0" cy="0"/>
        </a:xfrm>
      </p:grpSpPr>
      <p:pic>
        <p:nvPicPr>
          <p:cNvPr id="154" name="Google Shape;154;gbf1d83ae03_0_669" descr="Y:\Tools and Systems\Educational Support\Marketing and Communications\Jay\Banners\Power Point\cbac-POWERPOINTheader.png"/>
          <p:cNvPicPr preferRelativeResize="0"/>
          <p:nvPr/>
        </p:nvPicPr>
        <p:blipFill rotWithShape="1">
          <a:blip r:embed="rId2">
            <a:alphaModFix/>
          </a:blip>
          <a:srcRect/>
          <a:stretch/>
        </p:blipFill>
        <p:spPr>
          <a:xfrm>
            <a:off x="-25400" y="-56278"/>
            <a:ext cx="9169400" cy="1334416"/>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_Title Slide" type="title">
  <p:cSld name="TITLE">
    <p:spTree>
      <p:nvGrpSpPr>
        <p:cNvPr id="1" name="Shape 155"/>
        <p:cNvGrpSpPr/>
        <p:nvPr/>
      </p:nvGrpSpPr>
      <p:grpSpPr>
        <a:xfrm>
          <a:off x="0" y="0"/>
          <a:ext cx="0" cy="0"/>
          <a:chOff x="0" y="0"/>
          <a:chExt cx="0" cy="0"/>
        </a:xfrm>
      </p:grpSpPr>
      <p:pic>
        <p:nvPicPr>
          <p:cNvPr id="156" name="Google Shape;156;gbf1d83ae03_0_661"/>
          <p:cNvPicPr preferRelativeResize="0"/>
          <p:nvPr/>
        </p:nvPicPr>
        <p:blipFill rotWithShape="1">
          <a:blip r:embed="rId2">
            <a:alphaModFix/>
          </a:blip>
          <a:srcRect b="15340"/>
          <a:stretch/>
        </p:blipFill>
        <p:spPr>
          <a:xfrm>
            <a:off x="0" y="0"/>
            <a:ext cx="9144000" cy="5805715"/>
          </a:xfrm>
          <a:prstGeom prst="rect">
            <a:avLst/>
          </a:prstGeom>
          <a:noFill/>
          <a:ln>
            <a:noFill/>
          </a:ln>
        </p:spPr>
      </p:pic>
      <p:sp>
        <p:nvSpPr>
          <p:cNvPr id="157" name="Google Shape;157;gbf1d83ae03_0_661"/>
          <p:cNvSpPr txBox="1">
            <a:spLocks noGrp="1"/>
          </p:cNvSpPr>
          <p:nvPr>
            <p:ph type="ctrTitle"/>
          </p:nvPr>
        </p:nvSpPr>
        <p:spPr>
          <a:xfrm>
            <a:off x="685800" y="2130425"/>
            <a:ext cx="7772400" cy="1470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8" name="Google Shape;158;gbf1d83ae03_0_661"/>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159" name="Google Shape;159;gbf1d83ae03_0_661"/>
          <p:cNvPicPr preferRelativeResize="0"/>
          <p:nvPr/>
        </p:nvPicPr>
        <p:blipFill rotWithShape="1">
          <a:blip r:embed="rId3">
            <a:alphaModFix/>
          </a:blip>
          <a:srcRect/>
          <a:stretch/>
        </p:blipFill>
        <p:spPr>
          <a:xfrm>
            <a:off x="146526" y="5928233"/>
            <a:ext cx="700998" cy="700998"/>
          </a:xfrm>
          <a:prstGeom prst="rect">
            <a:avLst/>
          </a:prstGeom>
          <a:noFill/>
          <a:ln>
            <a:noFill/>
          </a:ln>
        </p:spPr>
      </p:pic>
      <p:sp>
        <p:nvSpPr>
          <p:cNvPr id="160" name="Google Shape;160;gbf1d83ae03_0_661"/>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61" name="Google Shape;161;gbf1d83ae03_0_661"/>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62" name="Google Shape;162;gbf1d83ae03_0_661"/>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63"/>
        <p:cNvGrpSpPr/>
        <p:nvPr/>
      </p:nvGrpSpPr>
      <p:grpSpPr>
        <a:xfrm>
          <a:off x="0" y="0"/>
          <a:ext cx="0" cy="0"/>
          <a:chOff x="0" y="0"/>
          <a:chExt cx="0" cy="0"/>
        </a:xfrm>
      </p:grpSpPr>
      <p:pic>
        <p:nvPicPr>
          <p:cNvPr id="164" name="Google Shape;164;gbf1d83ae03_0_671"/>
          <p:cNvPicPr preferRelativeResize="0"/>
          <p:nvPr/>
        </p:nvPicPr>
        <p:blipFill rotWithShape="1">
          <a:blip r:embed="rId2">
            <a:alphaModFix/>
          </a:blip>
          <a:srcRect b="15340"/>
          <a:stretch/>
        </p:blipFill>
        <p:spPr>
          <a:xfrm>
            <a:off x="0" y="0"/>
            <a:ext cx="9144000" cy="5805715"/>
          </a:xfrm>
          <a:prstGeom prst="rect">
            <a:avLst/>
          </a:prstGeom>
          <a:noFill/>
          <a:ln>
            <a:noFill/>
          </a:ln>
        </p:spPr>
      </p:pic>
      <p:sp>
        <p:nvSpPr>
          <p:cNvPr id="165" name="Google Shape;165;gbf1d83ae03_0_671"/>
          <p:cNvSpPr txBox="1">
            <a:spLocks noGrp="1"/>
          </p:cNvSpPr>
          <p:nvPr>
            <p:ph type="ctrTitle"/>
          </p:nvPr>
        </p:nvSpPr>
        <p:spPr>
          <a:xfrm>
            <a:off x="685800" y="2130425"/>
            <a:ext cx="7772400" cy="1470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6" name="Google Shape;166;gbf1d83ae03_0_671"/>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167" name="Google Shape;167;gbf1d83ae03_0_671" descr="Z:\Pictures\logos\WJEC_Logo_RGB.jpg"/>
          <p:cNvPicPr preferRelativeResize="0"/>
          <p:nvPr/>
        </p:nvPicPr>
        <p:blipFill rotWithShape="1">
          <a:blip r:embed="rId3">
            <a:alphaModFix/>
          </a:blip>
          <a:srcRect/>
          <a:stretch/>
        </p:blipFill>
        <p:spPr>
          <a:xfrm>
            <a:off x="146155" y="5928233"/>
            <a:ext cx="701740" cy="700998"/>
          </a:xfrm>
          <a:prstGeom prst="rect">
            <a:avLst/>
          </a:prstGeom>
          <a:noFill/>
          <a:ln>
            <a:noFill/>
          </a:ln>
        </p:spPr>
      </p:pic>
      <p:sp>
        <p:nvSpPr>
          <p:cNvPr id="168" name="Google Shape;168;gbf1d83ae03_0_671"/>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69" name="Google Shape;169;gbf1d83ae03_0_671"/>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70" name="Google Shape;170;gbf1d83ae03_0_671"/>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71"/>
        <p:cNvGrpSpPr/>
        <p:nvPr/>
      </p:nvGrpSpPr>
      <p:grpSpPr>
        <a:xfrm>
          <a:off x="0" y="0"/>
          <a:ext cx="0" cy="0"/>
          <a:chOff x="0" y="0"/>
          <a:chExt cx="0" cy="0"/>
        </a:xfrm>
      </p:grpSpPr>
      <p:sp>
        <p:nvSpPr>
          <p:cNvPr id="172" name="Google Shape;172;gbf1d83ae03_0_679"/>
          <p:cNvSpPr txBox="1">
            <a:spLocks noGrp="1"/>
          </p:cNvSpPr>
          <p:nvPr>
            <p:ph type="ctrTitle"/>
          </p:nvPr>
        </p:nvSpPr>
        <p:spPr>
          <a:xfrm>
            <a:off x="685800" y="2130425"/>
            <a:ext cx="7772400" cy="1470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3" name="Google Shape;173;gbf1d83ae03_0_679"/>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74" name="Google Shape;174;gbf1d83ae03_0_679"/>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75" name="Google Shape;175;gbf1d83ae03_0_679"/>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76" name="Google Shape;176;gbf1d83ae03_0_679"/>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177" name="Google Shape;177;gbf1d83ae03_0_679"/>
          <p:cNvPicPr preferRelativeResize="0"/>
          <p:nvPr/>
        </p:nvPicPr>
        <p:blipFill rotWithShape="1">
          <a:blip r:embed="rId2">
            <a:alphaModFix/>
          </a:blip>
          <a:srcRect l="12671" r="12790"/>
          <a:stretch/>
        </p:blipFill>
        <p:spPr>
          <a:xfrm>
            <a:off x="0" y="0"/>
            <a:ext cx="9144001" cy="6858000"/>
          </a:xfrm>
          <a:prstGeom prst="rect">
            <a:avLst/>
          </a:prstGeom>
          <a:noFill/>
          <a:ln>
            <a:noFill/>
          </a:ln>
        </p:spPr>
      </p:pic>
      <p:pic>
        <p:nvPicPr>
          <p:cNvPr id="178" name="Google Shape;178;gbf1d83ae03_0_679"/>
          <p:cNvPicPr preferRelativeResize="0"/>
          <p:nvPr/>
        </p:nvPicPr>
        <p:blipFill rotWithShape="1">
          <a:blip r:embed="rId3">
            <a:alphaModFix/>
          </a:blip>
          <a:srcRect/>
          <a:stretch/>
        </p:blipFill>
        <p:spPr>
          <a:xfrm>
            <a:off x="251520" y="5877272"/>
            <a:ext cx="792088" cy="791251"/>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9"/>
        <p:cNvGrpSpPr/>
        <p:nvPr/>
      </p:nvGrpSpPr>
      <p:grpSpPr>
        <a:xfrm>
          <a:off x="0" y="0"/>
          <a:ext cx="0" cy="0"/>
          <a:chOff x="0" y="0"/>
          <a:chExt cx="0" cy="0"/>
        </a:xfrm>
      </p:grpSpPr>
      <p:pic>
        <p:nvPicPr>
          <p:cNvPr id="180" name="Google Shape;180;gbf1d83ae03_0_687" descr="Y:\Tools and Systems\Educational Support\Marketing and Communications\Jay\Banners\Power Point\EDUQAS-POWERPOINTheader.png"/>
          <p:cNvPicPr preferRelativeResize="0"/>
          <p:nvPr/>
        </p:nvPicPr>
        <p:blipFill rotWithShape="1">
          <a:blip r:embed="rId2">
            <a:alphaModFix/>
          </a:blip>
          <a:srcRect/>
          <a:stretch/>
        </p:blipFill>
        <p:spPr>
          <a:xfrm>
            <a:off x="0" y="0"/>
            <a:ext cx="9144001" cy="1308919"/>
          </a:xfrm>
          <a:prstGeom prst="rect">
            <a:avLst/>
          </a:prstGeom>
          <a:noFill/>
          <a:ln>
            <a:noFill/>
          </a:ln>
        </p:spPr>
      </p:pic>
      <p:sp>
        <p:nvSpPr>
          <p:cNvPr id="181" name="Google Shape;181;gbf1d83ae03_0_68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2" name="Google Shape;182;gbf1d83ae03_0_687"/>
          <p:cNvSpPr txBox="1">
            <a:spLocks noGrp="1"/>
          </p:cNvSpPr>
          <p:nvPr>
            <p:ph type="body" idx="1"/>
          </p:nvPr>
        </p:nvSpPr>
        <p:spPr>
          <a:xfrm>
            <a:off x="457200" y="1600200"/>
            <a:ext cx="8229600" cy="45261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83" name="Google Shape;183;gbf1d83ae03_0_687"/>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84" name="Google Shape;184;gbf1d83ae03_0_687"/>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85" name="Google Shape;185;gbf1d83ae03_0_687"/>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186"/>
        <p:cNvGrpSpPr/>
        <p:nvPr/>
      </p:nvGrpSpPr>
      <p:grpSpPr>
        <a:xfrm>
          <a:off x="0" y="0"/>
          <a:ext cx="0" cy="0"/>
          <a:chOff x="0" y="0"/>
          <a:chExt cx="0" cy="0"/>
        </a:xfrm>
      </p:grpSpPr>
      <p:pic>
        <p:nvPicPr>
          <p:cNvPr id="187" name="Google Shape;187;gbf1d83ae03_0_694"/>
          <p:cNvPicPr preferRelativeResize="0"/>
          <p:nvPr/>
        </p:nvPicPr>
        <p:blipFill rotWithShape="1">
          <a:blip r:embed="rId2">
            <a:alphaModFix/>
          </a:blip>
          <a:srcRect/>
          <a:stretch/>
        </p:blipFill>
        <p:spPr>
          <a:xfrm>
            <a:off x="-8231" y="1911"/>
            <a:ext cx="9152233" cy="1265237"/>
          </a:xfrm>
          <a:prstGeom prst="rect">
            <a:avLst/>
          </a:prstGeom>
          <a:noFill/>
          <a:ln>
            <a:noFill/>
          </a:ln>
        </p:spPr>
      </p:pic>
      <p:sp>
        <p:nvSpPr>
          <p:cNvPr id="188" name="Google Shape;188;gbf1d83ae03_0_69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9" name="Google Shape;189;gbf1d83ae03_0_694"/>
          <p:cNvSpPr txBox="1">
            <a:spLocks noGrp="1"/>
          </p:cNvSpPr>
          <p:nvPr>
            <p:ph type="body" idx="1"/>
          </p:nvPr>
        </p:nvSpPr>
        <p:spPr>
          <a:xfrm>
            <a:off x="457200" y="1600200"/>
            <a:ext cx="8229600" cy="45261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90" name="Google Shape;190;gbf1d83ae03_0_694"/>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91" name="Google Shape;191;gbf1d83ae03_0_694"/>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92" name="Google Shape;192;gbf1d83ae03_0_694"/>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25"/>
        <p:cNvGrpSpPr/>
        <p:nvPr/>
      </p:nvGrpSpPr>
      <p:grpSpPr>
        <a:xfrm>
          <a:off x="0" y="0"/>
          <a:ext cx="0" cy="0"/>
          <a:chOff x="0" y="0"/>
          <a:chExt cx="0" cy="0"/>
        </a:xfrm>
      </p:grpSpPr>
      <p:pic>
        <p:nvPicPr>
          <p:cNvPr id="26" name="Google Shape;26;p17"/>
          <p:cNvPicPr preferRelativeResize="0"/>
          <p:nvPr/>
        </p:nvPicPr>
        <p:blipFill rotWithShape="1">
          <a:blip r:embed="rId2">
            <a:alphaModFix/>
          </a:blip>
          <a:srcRect b="15343"/>
          <a:stretch/>
        </p:blipFill>
        <p:spPr>
          <a:xfrm>
            <a:off x="0" y="0"/>
            <a:ext cx="9144000" cy="5805714"/>
          </a:xfrm>
          <a:prstGeom prst="rect">
            <a:avLst/>
          </a:prstGeom>
          <a:noFill/>
          <a:ln>
            <a:noFill/>
          </a:ln>
        </p:spPr>
      </p:pic>
      <p:sp>
        <p:nvSpPr>
          <p:cNvPr id="27" name="Google Shape;27;p17"/>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7"/>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29" name="Google Shape;29;p17" descr="Z:\Pictures\logos\WJEC_Logo_RGB.jpg"/>
          <p:cNvPicPr preferRelativeResize="0"/>
          <p:nvPr/>
        </p:nvPicPr>
        <p:blipFill rotWithShape="1">
          <a:blip r:embed="rId3">
            <a:alphaModFix/>
          </a:blip>
          <a:srcRect/>
          <a:stretch/>
        </p:blipFill>
        <p:spPr>
          <a:xfrm>
            <a:off x="146155" y="5928233"/>
            <a:ext cx="701740" cy="700998"/>
          </a:xfrm>
          <a:prstGeom prst="rect">
            <a:avLst/>
          </a:prstGeom>
          <a:noFill/>
          <a:ln>
            <a:noFill/>
          </a:ln>
        </p:spPr>
      </p:pic>
      <p:sp>
        <p:nvSpPr>
          <p:cNvPr id="30" name="Google Shape;30;p1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1" name="Google Shape;31;p1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2" name="Google Shape;32;p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3"/>
        <p:cNvGrpSpPr/>
        <p:nvPr/>
      </p:nvGrpSpPr>
      <p:grpSpPr>
        <a:xfrm>
          <a:off x="0" y="0"/>
          <a:ext cx="0" cy="0"/>
          <a:chOff x="0" y="0"/>
          <a:chExt cx="0" cy="0"/>
        </a:xfrm>
      </p:grpSpPr>
      <p:sp>
        <p:nvSpPr>
          <p:cNvPr id="194" name="Google Shape;194;gbf1d83ae03_0_701"/>
          <p:cNvSpPr txBox="1">
            <a:spLocks noGrp="1"/>
          </p:cNvSpPr>
          <p:nvPr>
            <p:ph type="title"/>
          </p:nvPr>
        </p:nvSpPr>
        <p:spPr>
          <a:xfrm>
            <a:off x="722313" y="4406900"/>
            <a:ext cx="7772400" cy="1362000"/>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dk1"/>
              </a:buClr>
              <a:buSzPts val="4000"/>
              <a:buFont typeface="Calibri"/>
              <a:buNone/>
              <a:defRPr sz="4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gbf1d83ae03_0_701"/>
          <p:cNvSpPr txBox="1">
            <a:spLocks noGrp="1"/>
          </p:cNvSpPr>
          <p:nvPr>
            <p:ph type="body" idx="1"/>
          </p:nvPr>
        </p:nvSpPr>
        <p:spPr>
          <a:xfrm>
            <a:off x="722313" y="2906713"/>
            <a:ext cx="7772400" cy="150030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rgbClr val="888888"/>
              </a:buClr>
              <a:buSzPts val="2000"/>
              <a:buNone/>
              <a:defRPr sz="2000">
                <a:solidFill>
                  <a:srgbClr val="888888"/>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196" name="Google Shape;196;gbf1d83ae03_0_701"/>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97" name="Google Shape;197;gbf1d83ae03_0_701"/>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98" name="Google Shape;198;gbf1d83ae03_0_701"/>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9"/>
        <p:cNvGrpSpPr/>
        <p:nvPr/>
      </p:nvGrpSpPr>
      <p:grpSpPr>
        <a:xfrm>
          <a:off x="0" y="0"/>
          <a:ext cx="0" cy="0"/>
          <a:chOff x="0" y="0"/>
          <a:chExt cx="0" cy="0"/>
        </a:xfrm>
      </p:grpSpPr>
      <p:sp>
        <p:nvSpPr>
          <p:cNvPr id="200" name="Google Shape;200;gbf1d83ae03_0_70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 name="Google Shape;201;gbf1d83ae03_0_707"/>
          <p:cNvSpPr txBox="1">
            <a:spLocks noGrp="1"/>
          </p:cNvSpPr>
          <p:nvPr>
            <p:ph type="body" idx="1"/>
          </p:nvPr>
        </p:nvSpPr>
        <p:spPr>
          <a:xfrm>
            <a:off x="457200" y="1600200"/>
            <a:ext cx="4038600" cy="4526100"/>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202" name="Google Shape;202;gbf1d83ae03_0_707"/>
          <p:cNvSpPr txBox="1">
            <a:spLocks noGrp="1"/>
          </p:cNvSpPr>
          <p:nvPr>
            <p:ph type="body" idx="2"/>
          </p:nvPr>
        </p:nvSpPr>
        <p:spPr>
          <a:xfrm>
            <a:off x="4648200" y="1600200"/>
            <a:ext cx="4038600" cy="4526100"/>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203" name="Google Shape;203;gbf1d83ae03_0_707"/>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04" name="Google Shape;204;gbf1d83ae03_0_707"/>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05" name="Google Shape;205;gbf1d83ae03_0_707"/>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6"/>
        <p:cNvGrpSpPr/>
        <p:nvPr/>
      </p:nvGrpSpPr>
      <p:grpSpPr>
        <a:xfrm>
          <a:off x="0" y="0"/>
          <a:ext cx="0" cy="0"/>
          <a:chOff x="0" y="0"/>
          <a:chExt cx="0" cy="0"/>
        </a:xfrm>
      </p:grpSpPr>
      <p:sp>
        <p:nvSpPr>
          <p:cNvPr id="207" name="Google Shape;207;gbf1d83ae03_0_71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8" name="Google Shape;208;gbf1d83ae03_0_714"/>
          <p:cNvSpPr txBox="1">
            <a:spLocks noGrp="1"/>
          </p:cNvSpPr>
          <p:nvPr>
            <p:ph type="body" idx="1"/>
          </p:nvPr>
        </p:nvSpPr>
        <p:spPr>
          <a:xfrm>
            <a:off x="457200" y="1535113"/>
            <a:ext cx="4040100" cy="63990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209" name="Google Shape;209;gbf1d83ae03_0_714"/>
          <p:cNvSpPr txBox="1">
            <a:spLocks noGrp="1"/>
          </p:cNvSpPr>
          <p:nvPr>
            <p:ph type="body" idx="2"/>
          </p:nvPr>
        </p:nvSpPr>
        <p:spPr>
          <a:xfrm>
            <a:off x="457200" y="2174875"/>
            <a:ext cx="4040100" cy="395130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210" name="Google Shape;210;gbf1d83ae03_0_714"/>
          <p:cNvSpPr txBox="1">
            <a:spLocks noGrp="1"/>
          </p:cNvSpPr>
          <p:nvPr>
            <p:ph type="body" idx="3"/>
          </p:nvPr>
        </p:nvSpPr>
        <p:spPr>
          <a:xfrm>
            <a:off x="4645025" y="1535113"/>
            <a:ext cx="4041900" cy="63990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211" name="Google Shape;211;gbf1d83ae03_0_714"/>
          <p:cNvSpPr txBox="1">
            <a:spLocks noGrp="1"/>
          </p:cNvSpPr>
          <p:nvPr>
            <p:ph type="body" idx="4"/>
          </p:nvPr>
        </p:nvSpPr>
        <p:spPr>
          <a:xfrm>
            <a:off x="4645025" y="2174875"/>
            <a:ext cx="4041900" cy="3951300"/>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212" name="Google Shape;212;gbf1d83ae03_0_714"/>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13" name="Google Shape;213;gbf1d83ae03_0_714"/>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14" name="Google Shape;214;gbf1d83ae03_0_714"/>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5"/>
        <p:cNvGrpSpPr/>
        <p:nvPr/>
      </p:nvGrpSpPr>
      <p:grpSpPr>
        <a:xfrm>
          <a:off x="0" y="0"/>
          <a:ext cx="0" cy="0"/>
          <a:chOff x="0" y="0"/>
          <a:chExt cx="0" cy="0"/>
        </a:xfrm>
      </p:grpSpPr>
      <p:sp>
        <p:nvSpPr>
          <p:cNvPr id="216" name="Google Shape;216;gbf1d83ae03_0_72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7" name="Google Shape;217;gbf1d83ae03_0_723"/>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18" name="Google Shape;218;gbf1d83ae03_0_723"/>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19" name="Google Shape;219;gbf1d83ae03_0_723"/>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0"/>
        <p:cNvGrpSpPr/>
        <p:nvPr/>
      </p:nvGrpSpPr>
      <p:grpSpPr>
        <a:xfrm>
          <a:off x="0" y="0"/>
          <a:ext cx="0" cy="0"/>
          <a:chOff x="0" y="0"/>
          <a:chExt cx="0" cy="0"/>
        </a:xfrm>
      </p:grpSpPr>
      <p:sp>
        <p:nvSpPr>
          <p:cNvPr id="221" name="Google Shape;221;gbf1d83ae03_0_728"/>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22" name="Google Shape;222;gbf1d83ae03_0_728"/>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23" name="Google Shape;223;gbf1d83ae03_0_728"/>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224" name="Google Shape;224;gbf1d83ae03_0_728"/>
          <p:cNvPicPr preferRelativeResize="0"/>
          <p:nvPr/>
        </p:nvPicPr>
        <p:blipFill rotWithShape="1">
          <a:blip r:embed="rId2">
            <a:alphaModFix/>
          </a:blip>
          <a:srcRect/>
          <a:stretch/>
        </p:blipFill>
        <p:spPr>
          <a:xfrm>
            <a:off x="0" y="0"/>
            <a:ext cx="9143998" cy="6857998"/>
          </a:xfrm>
          <a:prstGeom prst="rect">
            <a:avLst/>
          </a:prstGeom>
          <a:noFill/>
          <a:ln>
            <a:noFill/>
          </a:ln>
        </p:spPr>
      </p:pic>
      <p:sp>
        <p:nvSpPr>
          <p:cNvPr id="225" name="Google Shape;225;gbf1d83ae03_0_728"/>
          <p:cNvSpPr txBox="1"/>
          <p:nvPr/>
        </p:nvSpPr>
        <p:spPr>
          <a:xfrm>
            <a:off x="278740" y="569174"/>
            <a:ext cx="4769400" cy="63390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400"/>
              <a:buFont typeface="Arial"/>
              <a:buNone/>
            </a:pPr>
            <a:r>
              <a:rPr lang="en-GB" sz="4400" b="0" i="0" u="none" strike="noStrike" cap="none" dirty="0">
                <a:solidFill>
                  <a:schemeClr val="lt1"/>
                </a:solidFill>
                <a:latin typeface="Arial"/>
                <a:ea typeface="Arial"/>
                <a:cs typeface="Arial"/>
                <a:sym typeface="Arial"/>
              </a:rPr>
              <a:t>Any Questions?</a:t>
            </a:r>
            <a:endParaRPr sz="1400" b="0" i="0" u="none" strike="noStrike" cap="none" dirty="0">
              <a:solidFill>
                <a:srgbClr val="000000"/>
              </a:solidFill>
              <a:latin typeface="Arial"/>
              <a:ea typeface="Arial"/>
              <a:cs typeface="Arial"/>
              <a:sym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226"/>
        <p:cNvGrpSpPr/>
        <p:nvPr/>
      </p:nvGrpSpPr>
      <p:grpSpPr>
        <a:xfrm>
          <a:off x="0" y="0"/>
          <a:ext cx="0" cy="0"/>
          <a:chOff x="0" y="0"/>
          <a:chExt cx="0" cy="0"/>
        </a:xfrm>
      </p:grpSpPr>
      <p:sp>
        <p:nvSpPr>
          <p:cNvPr id="227" name="Google Shape;227;gbf1d83ae03_0_734"/>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28" name="Google Shape;228;gbf1d83ae03_0_734"/>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29" name="Google Shape;229;gbf1d83ae03_0_734"/>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230" name="Google Shape;230;gbf1d83ae03_0_734"/>
          <p:cNvPicPr preferRelativeResize="0"/>
          <p:nvPr/>
        </p:nvPicPr>
        <p:blipFill rotWithShape="1">
          <a:blip r:embed="rId2">
            <a:alphaModFix/>
          </a:blip>
          <a:srcRect/>
          <a:stretch/>
        </p:blipFill>
        <p:spPr>
          <a:xfrm>
            <a:off x="0" y="0"/>
            <a:ext cx="9143998" cy="6857998"/>
          </a:xfrm>
          <a:prstGeom prst="rect">
            <a:avLst/>
          </a:prstGeom>
          <a:noFill/>
          <a:ln>
            <a:noFill/>
          </a:ln>
        </p:spPr>
      </p:pic>
      <p:sp>
        <p:nvSpPr>
          <p:cNvPr id="231" name="Google Shape;231;gbf1d83ae03_0_734"/>
          <p:cNvSpPr txBox="1"/>
          <p:nvPr/>
        </p:nvSpPr>
        <p:spPr>
          <a:xfrm>
            <a:off x="278740" y="569174"/>
            <a:ext cx="4769400" cy="63390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4400"/>
              <a:buFont typeface="Arial"/>
              <a:buNone/>
            </a:pPr>
            <a:r>
              <a:rPr lang="en-GB" sz="4400" b="0" i="0" u="none" strike="noStrike" cap="none" dirty="0">
                <a:solidFill>
                  <a:schemeClr val="lt1"/>
                </a:solidFill>
                <a:latin typeface="Arial"/>
                <a:ea typeface="Arial"/>
                <a:cs typeface="Arial"/>
                <a:sym typeface="Arial"/>
              </a:rPr>
              <a:t>Any Questions?</a:t>
            </a:r>
            <a:endParaRPr sz="1400" b="0" i="0" u="none" strike="noStrike" cap="none" dirty="0">
              <a:solidFill>
                <a:srgbClr val="000000"/>
              </a:solidFill>
              <a:latin typeface="Arial"/>
              <a:ea typeface="Arial"/>
              <a:cs typeface="Arial"/>
              <a:sym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32"/>
        <p:cNvGrpSpPr/>
        <p:nvPr/>
      </p:nvGrpSpPr>
      <p:grpSpPr>
        <a:xfrm>
          <a:off x="0" y="0"/>
          <a:ext cx="0" cy="0"/>
          <a:chOff x="0" y="0"/>
          <a:chExt cx="0" cy="0"/>
        </a:xfrm>
      </p:grpSpPr>
      <p:sp>
        <p:nvSpPr>
          <p:cNvPr id="233" name="Google Shape;233;gbf1d83ae03_0_740"/>
          <p:cNvSpPr txBox="1">
            <a:spLocks noGrp="1"/>
          </p:cNvSpPr>
          <p:nvPr>
            <p:ph type="title"/>
          </p:nvPr>
        </p:nvSpPr>
        <p:spPr>
          <a:xfrm>
            <a:off x="457200" y="273050"/>
            <a:ext cx="3008400" cy="116190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4" name="Google Shape;234;gbf1d83ae03_0_740"/>
          <p:cNvSpPr txBox="1">
            <a:spLocks noGrp="1"/>
          </p:cNvSpPr>
          <p:nvPr>
            <p:ph type="body" idx="1"/>
          </p:nvPr>
        </p:nvSpPr>
        <p:spPr>
          <a:xfrm>
            <a:off x="3575050" y="273050"/>
            <a:ext cx="5111700" cy="5853000"/>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Clr>
                <a:schemeClr val="dk1"/>
              </a:buClr>
              <a:buSzPts val="3200"/>
              <a:buChar char="•"/>
              <a:defRPr sz="3200"/>
            </a:lvl1pPr>
            <a:lvl2pPr marL="914400" lvl="1" indent="-406400" algn="l">
              <a:lnSpc>
                <a:spcPct val="100000"/>
              </a:lnSpc>
              <a:spcBef>
                <a:spcPts val="560"/>
              </a:spcBef>
              <a:spcAft>
                <a:spcPts val="0"/>
              </a:spcAft>
              <a:buClr>
                <a:schemeClr val="dk1"/>
              </a:buClr>
              <a:buSzPts val="2800"/>
              <a:buChar char="–"/>
              <a:defRPr sz="2800"/>
            </a:lvl2pPr>
            <a:lvl3pPr marL="1371600" lvl="2" indent="-381000" algn="l">
              <a:lnSpc>
                <a:spcPct val="100000"/>
              </a:lnSpc>
              <a:spcBef>
                <a:spcPts val="480"/>
              </a:spcBef>
              <a:spcAft>
                <a:spcPts val="0"/>
              </a:spcAft>
              <a:buClr>
                <a:schemeClr val="dk1"/>
              </a:buClr>
              <a:buSzPts val="2400"/>
              <a:buChar char="•"/>
              <a:defRPr sz="2400"/>
            </a:lvl3pPr>
            <a:lvl4pPr marL="1828800" lvl="3" indent="-355600" algn="l">
              <a:lnSpc>
                <a:spcPct val="100000"/>
              </a:lnSpc>
              <a:spcBef>
                <a:spcPts val="400"/>
              </a:spcBef>
              <a:spcAft>
                <a:spcPts val="0"/>
              </a:spcAft>
              <a:buClr>
                <a:schemeClr val="dk1"/>
              </a:buClr>
              <a:buSzPts val="2000"/>
              <a:buChar char="–"/>
              <a:defRPr sz="2000"/>
            </a:lvl4pPr>
            <a:lvl5pPr marL="2286000" lvl="4" indent="-355600" algn="l">
              <a:lnSpc>
                <a:spcPct val="100000"/>
              </a:lnSpc>
              <a:spcBef>
                <a:spcPts val="400"/>
              </a:spcBef>
              <a:spcAft>
                <a:spcPts val="0"/>
              </a:spcAft>
              <a:buClr>
                <a:schemeClr val="dk1"/>
              </a:buClr>
              <a:buSzPts val="2000"/>
              <a:buChar char="»"/>
              <a:defRPr sz="2000"/>
            </a:lvl5pPr>
            <a:lvl6pPr marL="2743200" lvl="5" indent="-355600" algn="l">
              <a:lnSpc>
                <a:spcPct val="100000"/>
              </a:lnSpc>
              <a:spcBef>
                <a:spcPts val="400"/>
              </a:spcBef>
              <a:spcAft>
                <a:spcPts val="0"/>
              </a:spcAft>
              <a:buClr>
                <a:schemeClr val="dk1"/>
              </a:buClr>
              <a:buSzPts val="2000"/>
              <a:buChar char="•"/>
              <a:defRPr sz="2000"/>
            </a:lvl6pPr>
            <a:lvl7pPr marL="3200400" lvl="6" indent="-355600" algn="l">
              <a:lnSpc>
                <a:spcPct val="100000"/>
              </a:lnSpc>
              <a:spcBef>
                <a:spcPts val="400"/>
              </a:spcBef>
              <a:spcAft>
                <a:spcPts val="0"/>
              </a:spcAft>
              <a:buClr>
                <a:schemeClr val="dk1"/>
              </a:buClr>
              <a:buSzPts val="2000"/>
              <a:buChar char="•"/>
              <a:defRPr sz="2000"/>
            </a:lvl7pPr>
            <a:lvl8pPr marL="3657600" lvl="7" indent="-355600" algn="l">
              <a:lnSpc>
                <a:spcPct val="100000"/>
              </a:lnSpc>
              <a:spcBef>
                <a:spcPts val="400"/>
              </a:spcBef>
              <a:spcAft>
                <a:spcPts val="0"/>
              </a:spcAft>
              <a:buClr>
                <a:schemeClr val="dk1"/>
              </a:buClr>
              <a:buSzPts val="2000"/>
              <a:buChar char="•"/>
              <a:defRPr sz="2000"/>
            </a:lvl8pPr>
            <a:lvl9pPr marL="4114800" lvl="8" indent="-355600" algn="l">
              <a:lnSpc>
                <a:spcPct val="100000"/>
              </a:lnSpc>
              <a:spcBef>
                <a:spcPts val="400"/>
              </a:spcBef>
              <a:spcAft>
                <a:spcPts val="0"/>
              </a:spcAft>
              <a:buClr>
                <a:schemeClr val="dk1"/>
              </a:buClr>
              <a:buSzPts val="2000"/>
              <a:buChar char="•"/>
              <a:defRPr sz="2000"/>
            </a:lvl9pPr>
          </a:lstStyle>
          <a:p>
            <a:endParaRPr/>
          </a:p>
        </p:txBody>
      </p:sp>
      <p:sp>
        <p:nvSpPr>
          <p:cNvPr id="235" name="Google Shape;235;gbf1d83ae03_0_740"/>
          <p:cNvSpPr txBox="1">
            <a:spLocks noGrp="1"/>
          </p:cNvSpPr>
          <p:nvPr>
            <p:ph type="body" idx="2"/>
          </p:nvPr>
        </p:nvSpPr>
        <p:spPr>
          <a:xfrm>
            <a:off x="457200" y="1435100"/>
            <a:ext cx="3008400" cy="46911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236" name="Google Shape;236;gbf1d83ae03_0_740"/>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37" name="Google Shape;237;gbf1d83ae03_0_740"/>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38" name="Google Shape;238;gbf1d83ae03_0_740"/>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39"/>
        <p:cNvGrpSpPr/>
        <p:nvPr/>
      </p:nvGrpSpPr>
      <p:grpSpPr>
        <a:xfrm>
          <a:off x="0" y="0"/>
          <a:ext cx="0" cy="0"/>
          <a:chOff x="0" y="0"/>
          <a:chExt cx="0" cy="0"/>
        </a:xfrm>
      </p:grpSpPr>
      <p:sp>
        <p:nvSpPr>
          <p:cNvPr id="240" name="Google Shape;240;gbf1d83ae03_0_747"/>
          <p:cNvSpPr txBox="1">
            <a:spLocks noGrp="1"/>
          </p:cNvSpPr>
          <p:nvPr>
            <p:ph type="title"/>
          </p:nvPr>
        </p:nvSpPr>
        <p:spPr>
          <a:xfrm>
            <a:off x="1792288" y="4800600"/>
            <a:ext cx="5486400" cy="56670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1" name="Google Shape;241;gbf1d83ae03_0_747"/>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dirty="0"/>
          </a:p>
        </p:txBody>
      </p:sp>
      <p:sp>
        <p:nvSpPr>
          <p:cNvPr id="242" name="Google Shape;242;gbf1d83ae03_0_747"/>
          <p:cNvSpPr txBox="1">
            <a:spLocks noGrp="1"/>
          </p:cNvSpPr>
          <p:nvPr>
            <p:ph type="body" idx="1"/>
          </p:nvPr>
        </p:nvSpPr>
        <p:spPr>
          <a:xfrm>
            <a:off x="1792288" y="5367338"/>
            <a:ext cx="5486400" cy="8049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243" name="Google Shape;243;gbf1d83ae03_0_747"/>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44" name="Google Shape;244;gbf1d83ae03_0_747"/>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45" name="Google Shape;245;gbf1d83ae03_0_747"/>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6"/>
        <p:cNvGrpSpPr/>
        <p:nvPr/>
      </p:nvGrpSpPr>
      <p:grpSpPr>
        <a:xfrm>
          <a:off x="0" y="0"/>
          <a:ext cx="0" cy="0"/>
          <a:chOff x="0" y="0"/>
          <a:chExt cx="0" cy="0"/>
        </a:xfrm>
      </p:grpSpPr>
      <p:sp>
        <p:nvSpPr>
          <p:cNvPr id="247" name="Google Shape;247;gbf1d83ae03_0_75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8" name="Google Shape;248;gbf1d83ae03_0_754"/>
          <p:cNvSpPr txBox="1">
            <a:spLocks noGrp="1"/>
          </p:cNvSpPr>
          <p:nvPr>
            <p:ph type="body" idx="1"/>
          </p:nvPr>
        </p:nvSpPr>
        <p:spPr>
          <a:xfrm rot="5400000">
            <a:off x="2308949" y="-251550"/>
            <a:ext cx="4526100" cy="8229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49" name="Google Shape;249;gbf1d83ae03_0_754"/>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50" name="Google Shape;250;gbf1d83ae03_0_754"/>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51" name="Google Shape;251;gbf1d83ae03_0_754"/>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52"/>
        <p:cNvGrpSpPr/>
        <p:nvPr/>
      </p:nvGrpSpPr>
      <p:grpSpPr>
        <a:xfrm>
          <a:off x="0" y="0"/>
          <a:ext cx="0" cy="0"/>
          <a:chOff x="0" y="0"/>
          <a:chExt cx="0" cy="0"/>
        </a:xfrm>
      </p:grpSpPr>
      <p:sp>
        <p:nvSpPr>
          <p:cNvPr id="253" name="Google Shape;253;gbf1d83ae03_0_760"/>
          <p:cNvSpPr txBox="1">
            <a:spLocks noGrp="1"/>
          </p:cNvSpPr>
          <p:nvPr>
            <p:ph type="title"/>
          </p:nvPr>
        </p:nvSpPr>
        <p:spPr>
          <a:xfrm rot="5400000">
            <a:off x="4732349" y="2171688"/>
            <a:ext cx="5851500" cy="20574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4" name="Google Shape;254;gbf1d83ae03_0_760"/>
          <p:cNvSpPr txBox="1">
            <a:spLocks noGrp="1"/>
          </p:cNvSpPr>
          <p:nvPr>
            <p:ph type="body" idx="1"/>
          </p:nvPr>
        </p:nvSpPr>
        <p:spPr>
          <a:xfrm rot="5400000">
            <a:off x="541350" y="190488"/>
            <a:ext cx="5851500" cy="60198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55" name="Google Shape;255;gbf1d83ae03_0_760"/>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56" name="Google Shape;256;gbf1d83ae03_0_760"/>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57" name="Google Shape;257;gbf1d83ae03_0_760"/>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3"/>
        <p:cNvGrpSpPr/>
        <p:nvPr/>
      </p:nvGrpSpPr>
      <p:grpSpPr>
        <a:xfrm>
          <a:off x="0" y="0"/>
          <a:ext cx="0" cy="0"/>
          <a:chOff x="0" y="0"/>
          <a:chExt cx="0" cy="0"/>
        </a:xfrm>
      </p:grpSpPr>
      <p:sp>
        <p:nvSpPr>
          <p:cNvPr id="34" name="Google Shape;34;p18"/>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8"/>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6" name="Google Shape;36;p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7" name="Google Shape;37;p1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8" name="Google Shape;38;p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pic>
        <p:nvPicPr>
          <p:cNvPr id="39" name="Google Shape;39;p18"/>
          <p:cNvPicPr preferRelativeResize="0"/>
          <p:nvPr/>
        </p:nvPicPr>
        <p:blipFill rotWithShape="1">
          <a:blip r:embed="rId2">
            <a:alphaModFix/>
          </a:blip>
          <a:srcRect l="12671" r="12790"/>
          <a:stretch/>
        </p:blipFill>
        <p:spPr>
          <a:xfrm>
            <a:off x="0" y="0"/>
            <a:ext cx="9144000" cy="6858000"/>
          </a:xfrm>
          <a:prstGeom prst="rect">
            <a:avLst/>
          </a:prstGeom>
          <a:noFill/>
          <a:ln>
            <a:noFill/>
          </a:ln>
        </p:spPr>
      </p:pic>
      <p:pic>
        <p:nvPicPr>
          <p:cNvPr id="40" name="Google Shape;40;p18"/>
          <p:cNvPicPr preferRelativeResize="0"/>
          <p:nvPr/>
        </p:nvPicPr>
        <p:blipFill rotWithShape="1">
          <a:blip r:embed="rId3">
            <a:alphaModFix/>
          </a:blip>
          <a:srcRect/>
          <a:stretch/>
        </p:blipFill>
        <p:spPr>
          <a:xfrm>
            <a:off x="251520" y="5877272"/>
            <a:ext cx="792088" cy="79125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1"/>
        <p:cNvGrpSpPr/>
        <p:nvPr/>
      </p:nvGrpSpPr>
      <p:grpSpPr>
        <a:xfrm>
          <a:off x="0" y="0"/>
          <a:ext cx="0" cy="0"/>
          <a:chOff x="0" y="0"/>
          <a:chExt cx="0" cy="0"/>
        </a:xfrm>
      </p:grpSpPr>
      <p:pic>
        <p:nvPicPr>
          <p:cNvPr id="42" name="Google Shape;42;p19" descr="Y:\Tools and Systems\Educational Support\Marketing and Communications\Jay\Banners\Power Point\EDUQAS-POWERPOINTheader.png"/>
          <p:cNvPicPr preferRelativeResize="0"/>
          <p:nvPr/>
        </p:nvPicPr>
        <p:blipFill rotWithShape="1">
          <a:blip r:embed="rId2">
            <a:alphaModFix/>
          </a:blip>
          <a:srcRect/>
          <a:stretch/>
        </p:blipFill>
        <p:spPr>
          <a:xfrm>
            <a:off x="0" y="0"/>
            <a:ext cx="9144000" cy="1308919"/>
          </a:xfrm>
          <a:prstGeom prst="rect">
            <a:avLst/>
          </a:prstGeom>
          <a:noFill/>
          <a:ln>
            <a:noFill/>
          </a:ln>
        </p:spPr>
      </p:pic>
      <p:sp>
        <p:nvSpPr>
          <p:cNvPr id="43" name="Google Shape;43;p1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9"/>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5" name="Google Shape;45;p1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46" name="Google Shape;46;p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47" name="Google Shape;47;p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48"/>
        <p:cNvGrpSpPr/>
        <p:nvPr/>
      </p:nvGrpSpPr>
      <p:grpSpPr>
        <a:xfrm>
          <a:off x="0" y="0"/>
          <a:ext cx="0" cy="0"/>
          <a:chOff x="0" y="0"/>
          <a:chExt cx="0" cy="0"/>
        </a:xfrm>
      </p:grpSpPr>
      <p:pic>
        <p:nvPicPr>
          <p:cNvPr id="49" name="Google Shape;49;p20"/>
          <p:cNvPicPr preferRelativeResize="0"/>
          <p:nvPr/>
        </p:nvPicPr>
        <p:blipFill rotWithShape="1">
          <a:blip r:embed="rId2">
            <a:alphaModFix/>
          </a:blip>
          <a:srcRect/>
          <a:stretch/>
        </p:blipFill>
        <p:spPr>
          <a:xfrm>
            <a:off x="-8231" y="1911"/>
            <a:ext cx="9152231" cy="1265237"/>
          </a:xfrm>
          <a:prstGeom prst="rect">
            <a:avLst/>
          </a:prstGeom>
          <a:noFill/>
          <a:ln>
            <a:noFill/>
          </a:ln>
        </p:spPr>
      </p:pic>
      <p:sp>
        <p:nvSpPr>
          <p:cNvPr id="50" name="Google Shape;50;p2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0"/>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52" name="Google Shape;52;p2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3" name="Google Shape;53;p2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4" name="Google Shape;54;p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5"/>
        <p:cNvGrpSpPr/>
        <p:nvPr/>
      </p:nvGrpSpPr>
      <p:grpSpPr>
        <a:xfrm>
          <a:off x="0" y="0"/>
          <a:ext cx="0" cy="0"/>
          <a:chOff x="0" y="0"/>
          <a:chExt cx="0" cy="0"/>
        </a:xfrm>
      </p:grpSpPr>
      <p:sp>
        <p:nvSpPr>
          <p:cNvPr id="56" name="Google Shape;56;p21"/>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dk1"/>
              </a:buClr>
              <a:buSzPts val="4000"/>
              <a:buFont typeface="Calibri"/>
              <a:buNone/>
              <a:defRPr sz="4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21"/>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rgbClr val="888888"/>
              </a:buClr>
              <a:buSzPts val="2000"/>
              <a:buNone/>
              <a:defRPr sz="2000">
                <a:solidFill>
                  <a:srgbClr val="888888"/>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58" name="Google Shape;58;p2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59" name="Google Shape;59;p2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0" name="Google Shape;60;p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61"/>
        <p:cNvGrpSpPr/>
        <p:nvPr/>
      </p:nvGrpSpPr>
      <p:grpSpPr>
        <a:xfrm>
          <a:off x="0" y="0"/>
          <a:ext cx="0" cy="0"/>
          <a:chOff x="0" y="0"/>
          <a:chExt cx="0" cy="0"/>
        </a:xfrm>
      </p:grpSpPr>
      <p:sp>
        <p:nvSpPr>
          <p:cNvPr id="62" name="Google Shape;62;p2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22"/>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64" name="Google Shape;64;p22"/>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65" name="Google Shape;65;p2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6" name="Google Shape;66;p2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67" name="Google Shape;67;p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8"/>
        <p:cNvGrpSpPr/>
        <p:nvPr/>
      </p:nvGrpSpPr>
      <p:grpSpPr>
        <a:xfrm>
          <a:off x="0" y="0"/>
          <a:ext cx="0" cy="0"/>
          <a:chOff x="0" y="0"/>
          <a:chExt cx="0" cy="0"/>
        </a:xfrm>
      </p:grpSpPr>
      <p:sp>
        <p:nvSpPr>
          <p:cNvPr id="69" name="Google Shape;69;p2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3"/>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71" name="Google Shape;71;p23"/>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72" name="Google Shape;72;p23"/>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73" name="Google Shape;73;p23"/>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74" name="Google Shape;74;p2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5" name="Google Shape;75;p2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76" name="Google Shape;76;p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9" Type="http://schemas.openxmlformats.org/officeDocument/2006/relationships/image" Target="../media/image10.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theme" Target="../theme/theme3.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3" name="Google Shape;13;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4" name="Google Shape;14;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0"/>
        <p:cNvGrpSpPr/>
        <p:nvPr/>
      </p:nvGrpSpPr>
      <p:grpSpPr>
        <a:xfrm>
          <a:off x="0" y="0"/>
          <a:ext cx="0" cy="0"/>
          <a:chOff x="0" y="0"/>
          <a:chExt cx="0" cy="0"/>
        </a:xfrm>
      </p:grpSpPr>
      <p:pic>
        <p:nvPicPr>
          <p:cNvPr id="121" name="Google Shape;121;p35"/>
          <p:cNvPicPr preferRelativeResize="0"/>
          <p:nvPr/>
        </p:nvPicPr>
        <p:blipFill rotWithShape="1">
          <a:blip r:embed="rId9">
            <a:alphaModFix/>
          </a:blip>
          <a:srcRect/>
          <a:stretch/>
        </p:blipFill>
        <p:spPr>
          <a:xfrm>
            <a:off x="-8231" y="1911"/>
            <a:ext cx="9152231" cy="1265237"/>
          </a:xfrm>
          <a:prstGeom prst="rect">
            <a:avLst/>
          </a:prstGeom>
          <a:noFill/>
          <a:ln>
            <a:noFill/>
          </a:ln>
        </p:spPr>
      </p:pic>
      <p:sp>
        <p:nvSpPr>
          <p:cNvPr id="122" name="Google Shape;122;p35"/>
          <p:cNvSpPr txBox="1">
            <a:spLocks noGrp="1"/>
          </p:cNvSpPr>
          <p:nvPr>
            <p:ph type="title"/>
          </p:nvPr>
        </p:nvSpPr>
        <p:spPr>
          <a:xfrm>
            <a:off x="453084" y="1425576"/>
            <a:ext cx="8229600" cy="1143000"/>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3200" b="0" i="0" u="none" strike="noStrike" cap="none">
                <a:solidFill>
                  <a:srgbClr val="0070C0"/>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1"/>
                </a:solidFill>
                <a:latin typeface="Calibri"/>
                <a:ea typeface="Calibri"/>
                <a:cs typeface="Calibri"/>
                <a:sym typeface="Calibri"/>
              </a:defRPr>
            </a:lvl9pPr>
          </a:lstStyle>
          <a:p>
            <a:endParaRPr/>
          </a:p>
        </p:txBody>
      </p:sp>
      <p:sp>
        <p:nvSpPr>
          <p:cNvPr id="123" name="Google Shape;123;p35"/>
          <p:cNvSpPr txBox="1">
            <a:spLocks noGrp="1"/>
          </p:cNvSpPr>
          <p:nvPr>
            <p:ph type="body" idx="1"/>
          </p:nvPr>
        </p:nvSpPr>
        <p:spPr>
          <a:xfrm>
            <a:off x="457200" y="2984501"/>
            <a:ext cx="8229600" cy="27813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89"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7"/>
        <p:cNvGrpSpPr/>
        <p:nvPr/>
      </p:nvGrpSpPr>
      <p:grpSpPr>
        <a:xfrm>
          <a:off x="0" y="0"/>
          <a:ext cx="0" cy="0"/>
          <a:chOff x="0" y="0"/>
          <a:chExt cx="0" cy="0"/>
        </a:xfrm>
      </p:grpSpPr>
      <p:sp>
        <p:nvSpPr>
          <p:cNvPr id="148" name="Google Shape;148;gbf1d83ae03_0_65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49" name="Google Shape;149;gbf1d83ae03_0_655"/>
          <p:cNvSpPr txBox="1">
            <a:spLocks noGrp="1"/>
          </p:cNvSpPr>
          <p:nvPr>
            <p:ph type="body" idx="1"/>
          </p:nvPr>
        </p:nvSpPr>
        <p:spPr>
          <a:xfrm>
            <a:off x="457200" y="1600200"/>
            <a:ext cx="8229600" cy="4526100"/>
          </a:xfrm>
          <a:prstGeom prst="rect">
            <a:avLst/>
          </a:prstGeom>
          <a:noFill/>
          <a:ln>
            <a:noFill/>
          </a:ln>
        </p:spPr>
        <p:txBody>
          <a:bodyPr spcFirstLastPara="1" wrap="square" lIns="91425" tIns="45700" rIns="91425" bIns="45700" anchor="t" anchorCtr="0">
            <a:norm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50" name="Google Shape;150;gbf1d83ae03_0_655"/>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51" name="Google Shape;151;gbf1d83ae03_0_655"/>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52" name="Google Shape;152;gbf1d83ae03_0_655"/>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dirty="0"/>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Pa%20adnodd.pptx"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3.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mailto:joanna.lewis@wjec.co.uk"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pastpapers.download.wjec.co.uk/s19-2154-01.p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wjec.co.uk/umbraco/surface/blobstorage/download?nodeId=7017" TargetMode="External"/><Relationship Id="rId4" Type="http://schemas.openxmlformats.org/officeDocument/2006/relationships/hyperlink" Target="https://pastpapers.download.wjec.co.uk/s19-1150U30-1%20WJEC%20A%20Level%20Law%20Unit%203%20MS%20S19%20(New).pdf"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3" name="Google Shape;263;p1">
            <a:hlinkClick r:id="rId3"/>
          </p:cNvPr>
          <p:cNvPicPr preferRelativeResize="0"/>
          <p:nvPr/>
        </p:nvPicPr>
        <p:blipFill rotWithShape="1">
          <a:blip r:embed="rId4">
            <a:alphaModFix/>
          </a:blip>
          <a:srcRect/>
          <a:stretch/>
        </p:blipFill>
        <p:spPr>
          <a:xfrm>
            <a:off x="146526" y="5928233"/>
            <a:ext cx="700998" cy="700998"/>
          </a:xfrm>
          <a:prstGeom prst="rect">
            <a:avLst/>
          </a:prstGeom>
          <a:noFill/>
          <a:ln>
            <a:noFill/>
          </a:ln>
        </p:spPr>
      </p:pic>
      <p:sp>
        <p:nvSpPr>
          <p:cNvPr id="264" name="Google Shape;264;p1"/>
          <p:cNvSpPr txBox="1">
            <a:spLocks noGrp="1"/>
          </p:cNvSpPr>
          <p:nvPr>
            <p:ph type="ctrTitle"/>
          </p:nvPr>
        </p:nvSpPr>
        <p:spPr>
          <a:xfrm>
            <a:off x="497025" y="1859115"/>
            <a:ext cx="7772400" cy="52364"/>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Clr>
                <a:schemeClr val="lt1"/>
              </a:buClr>
              <a:buSzPct val="100000"/>
              <a:buFont typeface="Arial"/>
              <a:buNone/>
            </a:pPr>
            <a:br>
              <a:rPr lang="en-GB" dirty="0">
                <a:solidFill>
                  <a:schemeClr val="lt1"/>
                </a:solidFill>
                <a:latin typeface="Arial"/>
                <a:ea typeface="Arial"/>
                <a:cs typeface="Arial"/>
                <a:sym typeface="Arial"/>
              </a:rPr>
            </a:br>
            <a:r>
              <a:rPr lang="en-GB" dirty="0">
                <a:solidFill>
                  <a:schemeClr val="lt1"/>
                </a:solidFill>
                <a:latin typeface="Arial"/>
                <a:ea typeface="Arial"/>
                <a:cs typeface="Arial"/>
                <a:sym typeface="Arial"/>
              </a:rPr>
              <a:t>Assessing WJEC </a:t>
            </a:r>
            <a:r>
              <a:rPr lang="en-GB" i="1" dirty="0">
                <a:solidFill>
                  <a:schemeClr val="lt1"/>
                </a:solidFill>
                <a:latin typeface="Arial"/>
                <a:ea typeface="Arial"/>
                <a:cs typeface="Arial"/>
                <a:sym typeface="Arial"/>
              </a:rPr>
              <a:t>A level Law</a:t>
            </a:r>
            <a:br>
              <a:rPr lang="en-GB" i="1" dirty="0">
                <a:solidFill>
                  <a:schemeClr val="lt1"/>
                </a:solidFill>
                <a:latin typeface="Arial"/>
                <a:ea typeface="Arial"/>
                <a:cs typeface="Arial"/>
                <a:sym typeface="Arial"/>
              </a:rPr>
            </a:br>
            <a:r>
              <a:rPr lang="en-GB" i="1" dirty="0">
                <a:solidFill>
                  <a:schemeClr val="lt1"/>
                </a:solidFill>
                <a:latin typeface="Arial"/>
                <a:ea typeface="Arial"/>
                <a:cs typeface="Arial"/>
                <a:sym typeface="Arial"/>
              </a:rPr>
              <a:t>Unit 3</a:t>
            </a:r>
            <a:br>
              <a:rPr lang="en-GB" i="1" dirty="0">
                <a:solidFill>
                  <a:schemeClr val="lt1"/>
                </a:solidFill>
                <a:latin typeface="Arial"/>
                <a:ea typeface="Arial"/>
                <a:cs typeface="Arial"/>
                <a:sym typeface="Arial"/>
              </a:rPr>
            </a:br>
            <a:br>
              <a:rPr lang="en-GB" dirty="0"/>
            </a:br>
            <a:r>
              <a:rPr lang="en-GB" i="1" dirty="0"/>
              <a:t> </a:t>
            </a:r>
            <a:endParaRPr dirty="0">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CCB82ED-EA46-4277-B9C9-FAA46D46DB09}"/>
              </a:ext>
            </a:extLst>
          </p:cNvPr>
          <p:cNvSpPr>
            <a:spLocks noGrp="1"/>
          </p:cNvSpPr>
          <p:nvPr>
            <p:ph type="body" sz="quarter" idx="16"/>
          </p:nvPr>
        </p:nvSpPr>
        <p:spPr>
          <a:xfrm>
            <a:off x="1487424" y="167878"/>
            <a:ext cx="7339584" cy="1002554"/>
          </a:xfrm>
        </p:spPr>
        <p:txBody>
          <a:bodyPr>
            <a:normAutofit fontScale="70000" lnSpcReduction="20000"/>
          </a:bodyPr>
          <a:lstStyle/>
          <a:p>
            <a:pPr algn="ctr"/>
            <a:r>
              <a:rPr lang="en-GB" i="1" dirty="0">
                <a:solidFill>
                  <a:srgbClr val="FFFFFF"/>
                </a:solidFill>
                <a:latin typeface="Calibri"/>
                <a:ea typeface="Calibri"/>
                <a:cs typeface="Calibri"/>
                <a:sym typeface="Calibri"/>
              </a:rPr>
              <a:t>Assessing evidence – characteristics of a successful response </a:t>
            </a:r>
            <a:r>
              <a:rPr lang="en-GB" dirty="0">
                <a:solidFill>
                  <a:schemeClr val="bg1"/>
                </a:solidFill>
              </a:rPr>
              <a:t>Using the </a:t>
            </a:r>
            <a:r>
              <a:rPr lang="en-GB" dirty="0">
                <a:solidFill>
                  <a:srgbClr val="7030A0"/>
                </a:solidFill>
              </a:rPr>
              <a:t>I</a:t>
            </a:r>
            <a:r>
              <a:rPr lang="en-GB" dirty="0">
                <a:solidFill>
                  <a:srgbClr val="FF9933"/>
                </a:solidFill>
              </a:rPr>
              <a:t>D</a:t>
            </a:r>
            <a:r>
              <a:rPr lang="en-GB" dirty="0">
                <a:solidFill>
                  <a:srgbClr val="00B050"/>
                </a:solidFill>
              </a:rPr>
              <a:t>A</a:t>
            </a:r>
            <a:r>
              <a:rPr lang="en-GB" dirty="0">
                <a:solidFill>
                  <a:schemeClr val="bg1"/>
                </a:solidFill>
              </a:rPr>
              <a:t> structure for problem questions </a:t>
            </a:r>
            <a:r>
              <a:rPr lang="en-GB" b="1" dirty="0"/>
              <a:t>.</a:t>
            </a:r>
            <a:endParaRPr lang="en-GB" b="1" dirty="0">
              <a:solidFill>
                <a:schemeClr val="bg1"/>
              </a:solidFill>
            </a:endParaRPr>
          </a:p>
        </p:txBody>
      </p:sp>
      <p:pic>
        <p:nvPicPr>
          <p:cNvPr id="6" name="Picture 5"/>
          <p:cNvPicPr>
            <a:picLocks noChangeAspect="1"/>
          </p:cNvPicPr>
          <p:nvPr/>
        </p:nvPicPr>
        <p:blipFill>
          <a:blip r:embed="rId3"/>
          <a:stretch>
            <a:fillRect/>
          </a:stretch>
        </p:blipFill>
        <p:spPr>
          <a:xfrm>
            <a:off x="3266177" y="2186351"/>
            <a:ext cx="475529" cy="585267"/>
          </a:xfrm>
          <a:prstGeom prst="rect">
            <a:avLst/>
          </a:prstGeom>
        </p:spPr>
      </p:pic>
      <p:pic>
        <p:nvPicPr>
          <p:cNvPr id="7" name="Picture 6"/>
          <p:cNvPicPr>
            <a:picLocks noChangeAspect="1"/>
          </p:cNvPicPr>
          <p:nvPr/>
        </p:nvPicPr>
        <p:blipFill>
          <a:blip r:embed="rId4"/>
          <a:stretch>
            <a:fillRect/>
          </a:stretch>
        </p:blipFill>
        <p:spPr>
          <a:xfrm>
            <a:off x="6313739" y="2066023"/>
            <a:ext cx="560881" cy="634039"/>
          </a:xfrm>
          <a:prstGeom prst="rect">
            <a:avLst/>
          </a:prstGeom>
        </p:spPr>
      </p:pic>
      <p:sp>
        <p:nvSpPr>
          <p:cNvPr id="8" name="Rectangle 7"/>
          <p:cNvSpPr/>
          <p:nvPr/>
        </p:nvSpPr>
        <p:spPr>
          <a:xfrm>
            <a:off x="3682905" y="2066023"/>
            <a:ext cx="2532994" cy="738664"/>
          </a:xfrm>
          <a:prstGeom prst="rect">
            <a:avLst/>
          </a:prstGeom>
        </p:spPr>
        <p:txBody>
          <a:bodyPr wrap="square">
            <a:spAutoFit/>
          </a:bodyPr>
          <a:lstStyle/>
          <a:p>
            <a:r>
              <a:rPr lang="en-GB" sz="1400" dirty="0"/>
              <a:t>Describe each section and identify a  case, if relevant  which illustrates the section </a:t>
            </a:r>
          </a:p>
        </p:txBody>
      </p:sp>
      <p:pic>
        <p:nvPicPr>
          <p:cNvPr id="9" name="Picture 8"/>
          <p:cNvPicPr>
            <a:picLocks noChangeAspect="1"/>
          </p:cNvPicPr>
          <p:nvPr/>
        </p:nvPicPr>
        <p:blipFill>
          <a:blip r:embed="rId5"/>
          <a:stretch>
            <a:fillRect/>
          </a:stretch>
        </p:blipFill>
        <p:spPr>
          <a:xfrm>
            <a:off x="801872" y="2107265"/>
            <a:ext cx="181702" cy="720650"/>
          </a:xfrm>
          <a:prstGeom prst="rect">
            <a:avLst/>
          </a:prstGeom>
        </p:spPr>
      </p:pic>
      <p:sp>
        <p:nvSpPr>
          <p:cNvPr id="11" name="TextBox 10"/>
          <p:cNvSpPr txBox="1"/>
          <p:nvPr/>
        </p:nvSpPr>
        <p:spPr>
          <a:xfrm>
            <a:off x="1384221" y="1991962"/>
            <a:ext cx="836449" cy="738664"/>
          </a:xfrm>
          <a:prstGeom prst="rect">
            <a:avLst/>
          </a:prstGeom>
          <a:noFill/>
        </p:spPr>
        <p:txBody>
          <a:bodyPr wrap="square" rtlCol="0">
            <a:spAutoFit/>
          </a:bodyPr>
          <a:lstStyle/>
          <a:p>
            <a:r>
              <a:rPr lang="en-GB" sz="1400" dirty="0"/>
              <a:t>Identify the legal issue </a:t>
            </a:r>
          </a:p>
        </p:txBody>
      </p:sp>
      <p:sp>
        <p:nvSpPr>
          <p:cNvPr id="12" name="TextBox 11"/>
          <p:cNvSpPr txBox="1"/>
          <p:nvPr/>
        </p:nvSpPr>
        <p:spPr>
          <a:xfrm>
            <a:off x="6972460" y="2135812"/>
            <a:ext cx="1320787" cy="523220"/>
          </a:xfrm>
          <a:prstGeom prst="rect">
            <a:avLst/>
          </a:prstGeom>
          <a:noFill/>
        </p:spPr>
        <p:txBody>
          <a:bodyPr wrap="square" rtlCol="0">
            <a:spAutoFit/>
          </a:bodyPr>
          <a:lstStyle/>
          <a:p>
            <a:r>
              <a:rPr lang="en-GB" sz="1400" dirty="0"/>
              <a:t>Apply the law to the scenario</a:t>
            </a:r>
          </a:p>
        </p:txBody>
      </p:sp>
      <p:sp>
        <p:nvSpPr>
          <p:cNvPr id="13" name="Rectangle 12"/>
          <p:cNvSpPr/>
          <p:nvPr/>
        </p:nvSpPr>
        <p:spPr>
          <a:xfrm>
            <a:off x="292526" y="1350291"/>
            <a:ext cx="8755117" cy="523220"/>
          </a:xfrm>
          <a:prstGeom prst="rect">
            <a:avLst/>
          </a:prstGeom>
        </p:spPr>
        <p:txBody>
          <a:bodyPr wrap="square">
            <a:spAutoFit/>
          </a:bodyPr>
          <a:lstStyle/>
          <a:p>
            <a:r>
              <a:rPr lang="en-GB" dirty="0"/>
              <a:t>Here is a brief outline using IDA for a typical police powers problem question. </a:t>
            </a:r>
            <a:r>
              <a:rPr lang="en-GB" dirty="0">
                <a:highlight>
                  <a:srgbClr val="FFFF00"/>
                </a:highlight>
              </a:rPr>
              <a:t>Candidates </a:t>
            </a:r>
            <a:r>
              <a:rPr lang="en-GB" dirty="0"/>
              <a:t>would need to identify each issue / explain the relevant section/ cases and apply the law to the scenario.</a:t>
            </a:r>
          </a:p>
        </p:txBody>
      </p:sp>
      <p:graphicFrame>
        <p:nvGraphicFramePr>
          <p:cNvPr id="17" name="Content Placeholder 16"/>
          <p:cNvGraphicFramePr>
            <a:graphicFrameLocks noGrp="1"/>
          </p:cNvGraphicFramePr>
          <p:nvPr>
            <p:ph idx="1"/>
            <p:extLst>
              <p:ext uri="{D42A27DB-BD31-4B8C-83A1-F6EECF244321}">
                <p14:modId xmlns:p14="http://schemas.microsoft.com/office/powerpoint/2010/main" val="2415812436"/>
              </p:ext>
            </p:extLst>
          </p:nvPr>
        </p:nvGraphicFramePr>
        <p:xfrm>
          <a:off x="457200" y="2955768"/>
          <a:ext cx="8229600" cy="3523129"/>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3991122139"/>
                    </a:ext>
                  </a:extLst>
                </a:gridCol>
                <a:gridCol w="2743200">
                  <a:extLst>
                    <a:ext uri="{9D8B030D-6E8A-4147-A177-3AD203B41FA5}">
                      <a16:colId xmlns:a16="http://schemas.microsoft.com/office/drawing/2014/main" val="925291174"/>
                    </a:ext>
                  </a:extLst>
                </a:gridCol>
                <a:gridCol w="2743200">
                  <a:extLst>
                    <a:ext uri="{9D8B030D-6E8A-4147-A177-3AD203B41FA5}">
                      <a16:colId xmlns:a16="http://schemas.microsoft.com/office/drawing/2014/main" val="3370297202"/>
                    </a:ext>
                  </a:extLst>
                </a:gridCol>
              </a:tblGrid>
              <a:tr h="475129">
                <a:tc>
                  <a:txBody>
                    <a:bodyPr/>
                    <a:lstStyle/>
                    <a:p>
                      <a:pPr marL="0" algn="l" defTabSz="457200" rtl="0" eaLnBrk="1" latinLnBrk="0" hangingPunct="1"/>
                      <a:r>
                        <a:rPr lang="en-GB" sz="1800" b="1" kern="1200" dirty="0">
                          <a:solidFill>
                            <a:schemeClr val="lt1"/>
                          </a:solidFill>
                          <a:latin typeface="+mn-lt"/>
                          <a:ea typeface="+mn-ea"/>
                          <a:cs typeface="+mn-cs"/>
                        </a:rPr>
                        <a:t>Identify</a:t>
                      </a:r>
                    </a:p>
                  </a:txBody>
                  <a:tcPr>
                    <a:solidFill>
                      <a:schemeClr val="accent1"/>
                    </a:solidFill>
                  </a:tcPr>
                </a:tc>
                <a:tc>
                  <a:txBody>
                    <a:bodyPr/>
                    <a:lstStyle/>
                    <a:p>
                      <a:r>
                        <a:rPr lang="en-GB" dirty="0"/>
                        <a:t>Describe</a:t>
                      </a:r>
                    </a:p>
                  </a:txBody>
                  <a:tcPr/>
                </a:tc>
                <a:tc>
                  <a:txBody>
                    <a:bodyPr/>
                    <a:lstStyle/>
                    <a:p>
                      <a:r>
                        <a:rPr lang="en-GB" dirty="0"/>
                        <a:t>Apply</a:t>
                      </a:r>
                    </a:p>
                  </a:txBody>
                  <a:tcPr/>
                </a:tc>
                <a:extLst>
                  <a:ext uri="{0D108BD9-81ED-4DB2-BD59-A6C34878D82A}">
                    <a16:rowId xmlns:a16="http://schemas.microsoft.com/office/drawing/2014/main" val="1513983648"/>
                  </a:ext>
                </a:extLst>
              </a:tr>
              <a:tr h="723476">
                <a:tc>
                  <a:txBody>
                    <a:bodyPr/>
                    <a:lstStyle/>
                    <a:p>
                      <a:r>
                        <a:rPr lang="en-GB" sz="1400" b="1" dirty="0"/>
                        <a:t>Stop and Search </a:t>
                      </a:r>
                      <a:r>
                        <a:rPr lang="en-GB" sz="1400" dirty="0"/>
                        <a:t>Sections 1 to 3 and Code A </a:t>
                      </a:r>
                    </a:p>
                    <a:p>
                      <a:r>
                        <a:rPr lang="en-GB" sz="1400" dirty="0"/>
                        <a:t>R v Bristol </a:t>
                      </a:r>
                    </a:p>
                  </a:txBody>
                  <a:tcPr/>
                </a:tc>
                <a:tc>
                  <a:txBody>
                    <a:bodyPr/>
                    <a:lstStyle/>
                    <a:p>
                      <a:r>
                        <a:rPr lang="en-GB" dirty="0"/>
                        <a:t> describe each section in full </a:t>
                      </a:r>
                    </a:p>
                  </a:txBody>
                  <a:tcPr/>
                </a:tc>
                <a:tc>
                  <a:txBody>
                    <a:bodyPr/>
                    <a:lstStyle/>
                    <a:p>
                      <a:r>
                        <a:rPr lang="en-GB" dirty="0"/>
                        <a:t>Apply each section in turn  to the facts of the scenario;</a:t>
                      </a:r>
                      <a:r>
                        <a:rPr lang="en-GB" baseline="0" dirty="0"/>
                        <a:t> </a:t>
                      </a:r>
                      <a:r>
                        <a:rPr lang="en-GB" dirty="0"/>
                        <a:t>always</a:t>
                      </a:r>
                      <a:r>
                        <a:rPr lang="en-GB" baseline="0" dirty="0"/>
                        <a:t> include </a:t>
                      </a:r>
                      <a:r>
                        <a:rPr lang="en-GB" dirty="0"/>
                        <a:t>the name of the person(s) in the scenario. </a:t>
                      </a:r>
                    </a:p>
                  </a:txBody>
                  <a:tcPr/>
                </a:tc>
                <a:extLst>
                  <a:ext uri="{0D108BD9-81ED-4DB2-BD59-A6C34878D82A}">
                    <a16:rowId xmlns:a16="http://schemas.microsoft.com/office/drawing/2014/main" val="3283336839"/>
                  </a:ext>
                </a:extLst>
              </a:tr>
              <a:tr h="1072055">
                <a:tc>
                  <a:txBody>
                    <a:bodyPr/>
                    <a:lstStyle/>
                    <a:p>
                      <a:pPr rtl="0" fontAlgn="base"/>
                      <a:r>
                        <a:rPr lang="en-GB" sz="1400" b="1" dirty="0"/>
                        <a:t>Arrest</a:t>
                      </a:r>
                      <a:r>
                        <a:rPr lang="en-GB" dirty="0"/>
                        <a:t> </a:t>
                      </a:r>
                      <a:r>
                        <a:rPr lang="en-GB" sz="1400" dirty="0"/>
                        <a:t>- </a:t>
                      </a:r>
                      <a:r>
                        <a:rPr lang="en-GB" sz="1400" b="0" i="0" u="none" strike="noStrike" kern="1200" dirty="0">
                          <a:solidFill>
                            <a:schemeClr val="dk1"/>
                          </a:solidFill>
                          <a:effectLst/>
                          <a:latin typeface="+mn-lt"/>
                          <a:ea typeface="+mn-ea"/>
                          <a:cs typeface="+mn-cs"/>
                        </a:rPr>
                        <a:t>s.24 arrest as amended by s110 SOCPA 2005 </a:t>
                      </a:r>
                    </a:p>
                    <a:p>
                      <a:pPr rtl="0" fontAlgn="base"/>
                      <a:r>
                        <a:rPr lang="en-GB" sz="1400" b="0" i="0" u="none" strike="noStrike" kern="1200" dirty="0">
                          <a:solidFill>
                            <a:schemeClr val="dk1"/>
                          </a:solidFill>
                          <a:effectLst/>
                          <a:latin typeface="+mn-lt"/>
                          <a:ea typeface="+mn-ea"/>
                          <a:cs typeface="+mn-cs"/>
                        </a:rPr>
                        <a:t>Code G ; necessity criteria</a:t>
                      </a:r>
                    </a:p>
                    <a:p>
                      <a:pPr rtl="0" fontAlgn="base"/>
                      <a:r>
                        <a:rPr lang="en-GB" sz="1400" b="0" i="0" u="none" strike="noStrike" kern="1200" dirty="0">
                          <a:solidFill>
                            <a:schemeClr val="dk1"/>
                          </a:solidFill>
                          <a:effectLst/>
                          <a:latin typeface="+mn-lt"/>
                          <a:ea typeface="+mn-ea"/>
                          <a:cs typeface="+mn-cs"/>
                        </a:rPr>
                        <a:t>s.28 procedure for arrest</a:t>
                      </a:r>
                    </a:p>
                    <a:p>
                      <a:endParaRPr lang="en-GB" dirty="0"/>
                    </a:p>
                  </a:txBody>
                  <a:tcPr/>
                </a:tc>
                <a:tc>
                  <a:txBody>
                    <a:bodyPr/>
                    <a:lstStyle/>
                    <a:p>
                      <a:r>
                        <a:rPr lang="en-GB" dirty="0"/>
                        <a:t>describe each section in full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dirty="0">
                          <a:ln>
                            <a:noFill/>
                          </a:ln>
                          <a:solidFill>
                            <a:srgbClr val="000000"/>
                          </a:solidFill>
                          <a:effectLst/>
                          <a:uLnTx/>
                          <a:uFillTx/>
                          <a:latin typeface="Arial"/>
                          <a:ea typeface="+mn-ea"/>
                          <a:cs typeface="+mn-cs"/>
                          <a:sym typeface="Arial"/>
                        </a:rPr>
                        <a:t>Apply each section in turn  to the facts of the scenario; always include the name of the person(s) in the scenario. </a:t>
                      </a:r>
                    </a:p>
                  </a:txBody>
                  <a:tcPr/>
                </a:tc>
                <a:extLst>
                  <a:ext uri="{0D108BD9-81ED-4DB2-BD59-A6C34878D82A}">
                    <a16:rowId xmlns:a16="http://schemas.microsoft.com/office/drawing/2014/main" val="3351071514"/>
                  </a:ext>
                </a:extLst>
              </a:tr>
              <a:tr h="860422">
                <a:tc>
                  <a:txBody>
                    <a:bodyPr/>
                    <a:lstStyle/>
                    <a:p>
                      <a:r>
                        <a:rPr lang="en-GB" sz="1400" b="1" dirty="0"/>
                        <a:t>Detention</a:t>
                      </a:r>
                      <a:r>
                        <a:rPr lang="en-GB" sz="1400" dirty="0"/>
                        <a:t> – issues</a:t>
                      </a:r>
                      <a:r>
                        <a:rPr lang="en-GB" sz="1400" baseline="0" dirty="0"/>
                        <a:t> include :</a:t>
                      </a:r>
                      <a:r>
                        <a:rPr lang="en-GB" sz="1400" dirty="0"/>
                        <a:t> Role of custody officer s.36; time limits; sections</a:t>
                      </a:r>
                      <a:r>
                        <a:rPr lang="en-GB" sz="1400" baseline="0" dirty="0"/>
                        <a:t> 41 – 44 ; phone calls , sections 56 &amp; 58</a:t>
                      </a:r>
                      <a:endParaRPr lang="en-GB" sz="1400" dirty="0"/>
                    </a:p>
                  </a:txBody>
                  <a:tcPr/>
                </a:tc>
                <a:tc>
                  <a:txBody>
                    <a:bodyPr/>
                    <a:lstStyle/>
                    <a:p>
                      <a:r>
                        <a:rPr lang="en-GB" dirty="0"/>
                        <a:t>describe each section in full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dirty="0">
                          <a:ln>
                            <a:noFill/>
                          </a:ln>
                          <a:solidFill>
                            <a:srgbClr val="000000"/>
                          </a:solidFill>
                          <a:effectLst/>
                          <a:uLnTx/>
                          <a:uFillTx/>
                          <a:latin typeface="Arial"/>
                          <a:ea typeface="+mn-ea"/>
                          <a:cs typeface="+mn-cs"/>
                          <a:sym typeface="Arial"/>
                        </a:rPr>
                        <a:t>Apply each section in turn  to the facts of the scenario; always include the name of the person(s) in the scenario. </a:t>
                      </a:r>
                    </a:p>
                  </a:txBody>
                  <a:tcPr/>
                </a:tc>
                <a:extLst>
                  <a:ext uri="{0D108BD9-81ED-4DB2-BD59-A6C34878D82A}">
                    <a16:rowId xmlns:a16="http://schemas.microsoft.com/office/drawing/2014/main" val="2388094701"/>
                  </a:ext>
                </a:extLst>
              </a:tr>
            </a:tbl>
          </a:graphicData>
        </a:graphic>
      </p:graphicFrame>
    </p:spTree>
    <p:extLst>
      <p:ext uri="{BB962C8B-B14F-4D97-AF65-F5344CB8AC3E}">
        <p14:creationId xmlns:p14="http://schemas.microsoft.com/office/powerpoint/2010/main" val="3682014791"/>
      </p:ext>
    </p:extLst>
  </p:cSld>
  <p:clrMapOvr>
    <a:masterClrMapping/>
  </p:clrMapOvr>
  <mc:AlternateContent xmlns:mc="http://schemas.openxmlformats.org/markup-compatibility/2006" xmlns:p14="http://schemas.microsoft.com/office/powerpoint/2010/main">
    <mc:Choice Requires="p14">
      <p:transition spd="slow" p14:dur="2000" advTm="41126"/>
    </mc:Choice>
    <mc:Fallback xmlns="">
      <p:transition spd="slow" advTm="41126"/>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gbf1d83ae03_0_650"/>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364" name="Google Shape;364;gbf1d83ae03_0_650"/>
          <p:cNvSpPr txBox="1"/>
          <p:nvPr/>
        </p:nvSpPr>
        <p:spPr>
          <a:xfrm>
            <a:off x="287524" y="1421160"/>
            <a:ext cx="8568900" cy="50167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400"/>
              <a:buFont typeface="Arial"/>
              <a:buNone/>
            </a:pPr>
            <a:r>
              <a:rPr lang="en-GB" sz="2400" b="1" i="0" u="none" strike="noStrike" cap="none" dirty="0">
                <a:solidFill>
                  <a:schemeClr val="dk1"/>
                </a:solidFill>
                <a:latin typeface="Arial"/>
                <a:ea typeface="Arial"/>
                <a:cs typeface="Arial"/>
                <a:sym typeface="Arial"/>
              </a:rPr>
              <a:t>Sample responses:</a:t>
            </a:r>
            <a:endParaRPr sz="1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chemeClr val="dk1"/>
                </a:solidFill>
                <a:latin typeface="Arial"/>
                <a:ea typeface="Arial"/>
                <a:cs typeface="Arial"/>
                <a:sym typeface="Arial"/>
              </a:rPr>
              <a:t>The next slide is an example section of a response to </a:t>
            </a:r>
            <a:r>
              <a:rPr lang="en-GB" sz="2400" b="1" i="0" u="none" strike="noStrike" cap="none" dirty="0">
                <a:solidFill>
                  <a:schemeClr val="dk1"/>
                </a:solidFill>
                <a:latin typeface="Arial"/>
                <a:ea typeface="Arial"/>
                <a:cs typeface="Arial"/>
                <a:sym typeface="Arial"/>
              </a:rPr>
              <a:t>Question 2</a:t>
            </a:r>
            <a:r>
              <a:rPr lang="en-GB" sz="2400" b="0" i="0" u="none" strike="noStrike" cap="none" dirty="0">
                <a:solidFill>
                  <a:schemeClr val="dk1"/>
                </a:solidFill>
                <a:latin typeface="Arial"/>
                <a:ea typeface="Arial"/>
                <a:cs typeface="Arial"/>
                <a:sym typeface="Arial"/>
              </a:rPr>
              <a:t> from the </a:t>
            </a:r>
            <a:r>
              <a:rPr lang="en-GB" sz="2400" b="1" i="0" u="none" strike="noStrike" cap="none" dirty="0">
                <a:solidFill>
                  <a:schemeClr val="dk1"/>
                </a:solidFill>
                <a:latin typeface="Arial"/>
                <a:ea typeface="Arial"/>
                <a:cs typeface="Arial"/>
                <a:sym typeface="Arial"/>
              </a:rPr>
              <a:t>2019 Unit 3</a:t>
            </a:r>
            <a:r>
              <a:rPr lang="en-GB" sz="2400" b="0" i="0" u="none" strike="noStrike" cap="none" dirty="0">
                <a:solidFill>
                  <a:schemeClr val="dk1"/>
                </a:solidFill>
                <a:latin typeface="Arial"/>
                <a:ea typeface="Arial"/>
                <a:cs typeface="Arial"/>
                <a:sym typeface="Arial"/>
              </a:rPr>
              <a:t> exam paper followed by an explanation of the way the examiner marked this section. </a:t>
            </a:r>
            <a:endParaRPr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gbf1d83ae03_0_650"/>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364" name="Google Shape;364;gbf1d83ae03_0_650"/>
          <p:cNvSpPr txBox="1"/>
          <p:nvPr/>
        </p:nvSpPr>
        <p:spPr>
          <a:xfrm>
            <a:off x="287524" y="1421160"/>
            <a:ext cx="8568900" cy="517060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400"/>
              <a:buFont typeface="Arial"/>
              <a:buNone/>
            </a:pPr>
            <a:r>
              <a:rPr lang="en-GB" sz="2400" b="1" i="0" u="none" strike="noStrike" cap="none" dirty="0">
                <a:solidFill>
                  <a:schemeClr val="dk1"/>
                </a:solidFill>
                <a:latin typeface="Arial"/>
                <a:ea typeface="Arial"/>
                <a:cs typeface="Arial"/>
                <a:sym typeface="Arial"/>
              </a:rPr>
              <a:t>Question 2019  Question 2 :</a:t>
            </a:r>
          </a:p>
          <a:p>
            <a:pPr marL="0" marR="0" lvl="0" indent="0" algn="l" rtl="0">
              <a:lnSpc>
                <a:spcPct val="100000"/>
              </a:lnSpc>
              <a:spcBef>
                <a:spcPts val="0"/>
              </a:spcBef>
              <a:spcAft>
                <a:spcPts val="0"/>
              </a:spcAft>
              <a:buClr>
                <a:schemeClr val="dk1"/>
              </a:buClr>
              <a:buSzPts val="2400"/>
              <a:buFont typeface="Arial"/>
              <a:buNone/>
            </a:pPr>
            <a:endParaRPr sz="1400" b="0" i="0" u="none" strike="noStrike" cap="none" dirty="0">
              <a:solidFill>
                <a:schemeClr val="dk1"/>
              </a:solidFill>
              <a:latin typeface="Arial"/>
              <a:ea typeface="Arial"/>
              <a:cs typeface="Arial"/>
              <a:sym typeface="Arial"/>
            </a:endParaRPr>
          </a:p>
          <a:p>
            <a:pPr lvl="0">
              <a:buSzPts val="2400"/>
            </a:pPr>
            <a:r>
              <a:rPr lang="en-GB" dirty="0"/>
              <a:t>Paul was walking down the street singing happily because he had just been offered a place at college to train as a professional photographer. The noise annoyed PC Clarke who tapped Paul on the shoulder and told him to be quiet. Paul said, “I’m not doing anything wrong, am I?” PC Clarke replied: “Let’s find out, shall we?”, and proceeded to carry out a thorough search of Paul’s clothing and bag. In the bag, PC Clarke found an expensive camera. PC Clarke thought that this was highly suspicious, that someone as young as Paul would have such an expensive camera, so he arrested Paul in order to carry out further enquiries. At the police station, Paul was put in a cell while waiting to be interviewed. During that time he made several requests to be allowed to phone his mother and speak to a solicitor, but each time he was told he would have to wait as the police were too busy. After 18 hours in the cell, Paul was interviewed by detectives who were investigating a number of burglaries in the area. Paul explained repeatedly that the camera had been lent to him by the college, but as it was now the middle of the night, he was told that he would have to remain in custody until the police could confirm his story. The police had difficulty contacting the college, so after Paul had spent a total of 46 hours in police custody, it was decided to release him on bail subject to the condition that he should report to the police station the following day. </a:t>
            </a:r>
          </a:p>
          <a:p>
            <a:pPr lvl="0">
              <a:buSzPts val="2400"/>
            </a:pPr>
            <a:endParaRPr lang="en-GB" dirty="0"/>
          </a:p>
          <a:p>
            <a:pPr lvl="0">
              <a:buSzPts val="2400"/>
            </a:pPr>
            <a:endParaRPr lang="en-GB" dirty="0"/>
          </a:p>
          <a:p>
            <a:pPr lvl="0">
              <a:buSzPts val="2400"/>
            </a:pPr>
            <a:r>
              <a:rPr lang="en-GB" b="1" dirty="0"/>
              <a:t>In the light of reported case law and other sources of law, advise Paul as to the legality of the actions of the police. [50]</a:t>
            </a:r>
            <a:endParaRPr b="1" i="0" u="none" strike="noStrike" cap="none" dirty="0">
              <a:solidFill>
                <a:schemeClr val="dk1"/>
              </a:solidFil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4501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graphicFrame>
        <p:nvGraphicFramePr>
          <p:cNvPr id="370" name="Google Shape;370;gbf1d83ae03_0_766"/>
          <p:cNvGraphicFramePr/>
          <p:nvPr>
            <p:extLst>
              <p:ext uri="{D42A27DB-BD31-4B8C-83A1-F6EECF244321}">
                <p14:modId xmlns:p14="http://schemas.microsoft.com/office/powerpoint/2010/main" val="3004813495"/>
              </p:ext>
            </p:extLst>
          </p:nvPr>
        </p:nvGraphicFramePr>
        <p:xfrm>
          <a:off x="171700" y="1328929"/>
          <a:ext cx="8801600" cy="4366197"/>
        </p:xfrm>
        <a:graphic>
          <a:graphicData uri="http://schemas.openxmlformats.org/drawingml/2006/table">
            <a:tbl>
              <a:tblPr firstRow="1" firstCol="1" bandRow="1">
                <a:noFill/>
                <a:tableStyleId>{B4FC001B-C04F-45F2-9EA5-948664B13933}</a:tableStyleId>
              </a:tblPr>
              <a:tblGrid>
                <a:gridCol w="8801600">
                  <a:extLst>
                    <a:ext uri="{9D8B030D-6E8A-4147-A177-3AD203B41FA5}">
                      <a16:colId xmlns:a16="http://schemas.microsoft.com/office/drawing/2014/main" val="20000"/>
                    </a:ext>
                  </a:extLst>
                </a:gridCol>
              </a:tblGrid>
              <a:tr h="3962400">
                <a:tc>
                  <a:txBody>
                    <a:bodyPr/>
                    <a:lstStyle/>
                    <a:p>
                      <a:pPr marL="0" marR="0" lvl="0" indent="0" algn="l" rtl="0">
                        <a:lnSpc>
                          <a:spcPct val="107000"/>
                        </a:lnSpc>
                        <a:spcBef>
                          <a:spcPts val="0"/>
                        </a:spcBef>
                        <a:spcAft>
                          <a:spcPts val="0"/>
                        </a:spcAft>
                        <a:buClr>
                          <a:srgbClr val="000000"/>
                        </a:buClr>
                        <a:buSzPts val="1700"/>
                        <a:buFont typeface="Arial"/>
                        <a:buNone/>
                      </a:pPr>
                      <a:r>
                        <a:rPr lang="en-GB" sz="1400" b="0" u="none" strike="noStrike" cap="none" dirty="0">
                          <a:solidFill>
                            <a:schemeClr val="bg1"/>
                          </a:solidFill>
                        </a:rPr>
                        <a:t>This scenario question is concerned with police powers. In considering the legality of the actions of the police, reference will be made to the Police and Criminal Evidence Act 1984 (PACE) and the Codes of Practice ; particularly Codes A, C and G</a:t>
                      </a:r>
                      <a:r>
                        <a:rPr lang="en-GB" sz="1400" b="0" u="none" strike="noStrike" cap="none" baseline="0" dirty="0">
                          <a:solidFill>
                            <a:schemeClr val="bg1"/>
                          </a:solidFill>
                        </a:rPr>
                        <a:t> </a:t>
                      </a:r>
                      <a:r>
                        <a:rPr lang="en-GB" sz="1400" b="0" u="none" strike="noStrike" cap="none" dirty="0">
                          <a:solidFill>
                            <a:schemeClr val="bg1"/>
                          </a:solidFill>
                        </a:rPr>
                        <a:t>and any other relevant statutes and cases that apply. It is worth noting that under section 67 of the Codes of Practice, no criminal or civil liability arises from a breach of the Codes, however if the breach is ‘serious and substantial’, it could lead to evidence being excluded.</a:t>
                      </a:r>
                    </a:p>
                    <a:p>
                      <a:pPr marL="0" marR="0" lvl="0" indent="0" algn="l" rtl="0">
                        <a:lnSpc>
                          <a:spcPct val="107000"/>
                        </a:lnSpc>
                        <a:spcBef>
                          <a:spcPts val="0"/>
                        </a:spcBef>
                        <a:spcAft>
                          <a:spcPts val="0"/>
                        </a:spcAft>
                        <a:buClr>
                          <a:srgbClr val="000000"/>
                        </a:buClr>
                        <a:buSzPts val="1700"/>
                        <a:buFont typeface="Arial"/>
                        <a:buNone/>
                      </a:pPr>
                      <a:endParaRPr lang="en-GB" sz="1400" b="0" u="none" strike="noStrike" cap="none" dirty="0">
                        <a:solidFill>
                          <a:schemeClr val="bg1"/>
                        </a:solidFill>
                      </a:endParaRPr>
                    </a:p>
                    <a:p>
                      <a:pPr marL="0" marR="0" lvl="0" indent="0" algn="l" defTabSz="914400" rtl="0" eaLnBrk="1" fontAlgn="auto" latinLnBrk="0" hangingPunct="1">
                        <a:lnSpc>
                          <a:spcPct val="107000"/>
                        </a:lnSpc>
                        <a:spcBef>
                          <a:spcPts val="0"/>
                        </a:spcBef>
                        <a:spcAft>
                          <a:spcPts val="0"/>
                        </a:spcAft>
                        <a:buClr>
                          <a:srgbClr val="000000"/>
                        </a:buClr>
                        <a:buSzPts val="1700"/>
                        <a:buFont typeface="Arial"/>
                        <a:buNone/>
                        <a:tabLst/>
                        <a:defRPr/>
                      </a:pPr>
                      <a:r>
                        <a:rPr lang="en-GB" sz="1400" dirty="0"/>
                        <a:t>The first issue in the scenario is</a:t>
                      </a:r>
                      <a:r>
                        <a:rPr lang="en-GB" sz="1400" baseline="0" dirty="0"/>
                        <a:t> </a:t>
                      </a:r>
                      <a:r>
                        <a:rPr lang="en-GB" sz="1400" dirty="0"/>
                        <a:t> the stop and search, found in sections 1-3 of PACE and in Code A of the</a:t>
                      </a:r>
                      <a:r>
                        <a:rPr lang="en-GB" sz="1400" baseline="0" dirty="0"/>
                        <a:t> Codes </a:t>
                      </a:r>
                      <a:r>
                        <a:rPr lang="en-GB" sz="1400" dirty="0"/>
                        <a:t>. Section 1 of PACE states that the police have the power to stop and search persons or vehicles in a public place if they have reasonable suspicion that they will find offensive weapons, stolen property, other prohibited articles or articles made or adapted for use in criminal damage. Code A defines ‘reasonable suspicion’ as based on objective factors (such as intelligence information), so the police must not stop and search based on subjective factors, stereotype or assume that certain groups are more likely to be involved in criminal activity. The police must not discriminate against people with protected characteristics under the Equality Act 2010, such as age, religion, race or gender. There was no reasonable suspicion in the case of Gardiner v King, so the stop and search was deemed unlawful. </a:t>
                      </a:r>
                      <a:r>
                        <a:rPr lang="en-GB" sz="1400" dirty="0">
                          <a:solidFill>
                            <a:schemeClr val="tx1"/>
                          </a:solidFill>
                        </a:rPr>
                        <a:t>In Paul’s case ,</a:t>
                      </a:r>
                      <a:r>
                        <a:rPr lang="en-GB" sz="1400" baseline="0" dirty="0">
                          <a:solidFill>
                            <a:schemeClr val="tx1"/>
                          </a:solidFill>
                        </a:rPr>
                        <a:t> whilst </a:t>
                      </a:r>
                      <a:r>
                        <a:rPr lang="en-GB" sz="1400" dirty="0">
                          <a:solidFill>
                            <a:schemeClr val="tx1"/>
                          </a:solidFill>
                        </a:rPr>
                        <a:t> PC Clarke has the power under section to stop Paul, there is no</a:t>
                      </a:r>
                      <a:r>
                        <a:rPr lang="en-GB" sz="1400" baseline="0" dirty="0">
                          <a:solidFill>
                            <a:schemeClr val="tx1"/>
                          </a:solidFill>
                        </a:rPr>
                        <a:t> reasonable suspicion that Paul is carrying any of the things outlined in  section 1. Also PC Clarke </a:t>
                      </a:r>
                      <a:r>
                        <a:rPr lang="en-GB" sz="1400" dirty="0">
                          <a:solidFill>
                            <a:schemeClr val="tx1"/>
                          </a:solidFill>
                        </a:rPr>
                        <a:t>only stopped Paul</a:t>
                      </a:r>
                      <a:r>
                        <a:rPr lang="en-GB" sz="1400" baseline="0" dirty="0">
                          <a:solidFill>
                            <a:schemeClr val="tx1"/>
                          </a:solidFill>
                        </a:rPr>
                        <a:t> because </a:t>
                      </a:r>
                      <a:r>
                        <a:rPr lang="en-GB" sz="1400" dirty="0">
                          <a:solidFill>
                            <a:schemeClr val="tx1"/>
                          </a:solidFill>
                        </a:rPr>
                        <a:t> he was annoyed at Paul's singing, this is</a:t>
                      </a:r>
                      <a:r>
                        <a:rPr lang="en-GB" sz="1400" baseline="0" dirty="0">
                          <a:solidFill>
                            <a:schemeClr val="tx1"/>
                          </a:solidFill>
                        </a:rPr>
                        <a:t> a stop  based on subjective factors which is not allowed under Code A.</a:t>
                      </a:r>
                      <a:endParaRPr lang="en-GB" sz="1400" dirty="0">
                        <a:solidFill>
                          <a:schemeClr val="tx1"/>
                        </a:solidFill>
                      </a:endParaRPr>
                    </a:p>
                    <a:p>
                      <a:pPr marL="0" marR="0" lvl="0" indent="0" algn="l" rtl="0">
                        <a:lnSpc>
                          <a:spcPct val="107000"/>
                        </a:lnSpc>
                        <a:spcBef>
                          <a:spcPts val="0"/>
                        </a:spcBef>
                        <a:spcAft>
                          <a:spcPts val="0"/>
                        </a:spcAft>
                        <a:buClr>
                          <a:srgbClr val="000000"/>
                        </a:buClr>
                        <a:buSzPts val="1700"/>
                        <a:buFont typeface="Arial"/>
                        <a:buNone/>
                      </a:pPr>
                      <a:endParaRPr lang="en-GB" sz="1700" b="0" u="none" strike="noStrike" cap="none" dirty="0">
                        <a:solidFill>
                          <a:schemeClr val="dk1"/>
                        </a:solidFill>
                      </a:endParaRPr>
                    </a:p>
                  </a:txBody>
                  <a:tcPr marL="68575" marR="68575" marT="0" marB="0"/>
                </a:tc>
                <a:extLst>
                  <a:ext uri="{0D108BD9-81ED-4DB2-BD59-A6C34878D82A}">
                    <a16:rowId xmlns:a16="http://schemas.microsoft.com/office/drawing/2014/main" val="10000"/>
                  </a:ext>
                </a:extLst>
              </a:tr>
            </a:tbl>
          </a:graphicData>
        </a:graphic>
      </p:graphicFrame>
      <p:sp>
        <p:nvSpPr>
          <p:cNvPr id="371" name="Google Shape;371;gbf1d83ae03_0_766"/>
          <p:cNvSpPr txBox="1"/>
          <p:nvPr/>
        </p:nvSpPr>
        <p:spPr>
          <a:xfrm>
            <a:off x="171700" y="5747361"/>
            <a:ext cx="8801612" cy="954077"/>
          </a:xfrm>
          <a:prstGeom prst="rect">
            <a:avLst/>
          </a:prstGeom>
          <a:noFill/>
          <a:ln w="9525" cap="flat" cmpd="sng">
            <a:solidFill>
              <a:srgbClr val="0070C0"/>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0000"/>
                </a:solidFill>
                <a:latin typeface="Arial"/>
                <a:ea typeface="Arial"/>
                <a:cs typeface="Arial"/>
                <a:sym typeface="Arial"/>
              </a:rPr>
              <a:t>Feedback:</a:t>
            </a:r>
            <a:endParaRPr sz="1400" b="1" i="0" u="none" strike="noStrike" cap="none" dirty="0">
              <a:solidFill>
                <a:srgbClr val="FF0000"/>
              </a:solidFill>
              <a:latin typeface="Arial"/>
              <a:ea typeface="Arial"/>
              <a:cs typeface="Arial"/>
              <a:sym typeface="Arial"/>
            </a:endParaRPr>
          </a:p>
          <a:p>
            <a:pPr>
              <a:buSzPts val="1200"/>
            </a:pPr>
            <a:r>
              <a:rPr lang="en-GB" sz="1200" b="0" i="0" u="none" strike="noStrike" cap="none" dirty="0">
                <a:solidFill>
                  <a:srgbClr val="000000"/>
                </a:solidFill>
                <a:latin typeface="Arial"/>
                <a:ea typeface="Arial"/>
                <a:cs typeface="Arial"/>
                <a:sym typeface="Arial"/>
              </a:rPr>
              <a:t>This is a clear introduction outlining the key legislation and setting out what the </a:t>
            </a:r>
            <a:r>
              <a:rPr lang="en-GB" sz="1200" dirty="0"/>
              <a:t>answer </a:t>
            </a:r>
            <a:r>
              <a:rPr lang="en-GB" sz="1200" b="0" i="0" u="none" strike="noStrike" cap="none" dirty="0">
                <a:solidFill>
                  <a:srgbClr val="000000"/>
                </a:solidFill>
                <a:latin typeface="Arial"/>
                <a:ea typeface="Arial"/>
                <a:cs typeface="Arial"/>
                <a:sym typeface="Arial"/>
              </a:rPr>
              <a:t> will do. This is good practice to include an overview of the answer. </a:t>
            </a:r>
            <a:r>
              <a:rPr lang="en-GB" sz="1200" dirty="0"/>
              <a:t>The answer has adopted the IDA model, identifying the issue and then describing the law and  the applying  the  law to the scenario. Candidates must always refer to the person named in the question when applying the law</a:t>
            </a:r>
            <a:r>
              <a:rPr lang="en-GB" sz="1200"/>
              <a:t>. </a:t>
            </a:r>
            <a:endParaRPr lang="en-GB" sz="1200" dirty="0"/>
          </a:p>
        </p:txBody>
      </p:sp>
      <p:sp>
        <p:nvSpPr>
          <p:cNvPr id="372" name="Google Shape;372;gbf1d83ae03_0_766"/>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gbf1d83ae03_0_772"/>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graphicFrame>
        <p:nvGraphicFramePr>
          <p:cNvPr id="378" name="Google Shape;378;gbf1d83ae03_0_772"/>
          <p:cNvGraphicFramePr/>
          <p:nvPr>
            <p:extLst>
              <p:ext uri="{D42A27DB-BD31-4B8C-83A1-F6EECF244321}">
                <p14:modId xmlns:p14="http://schemas.microsoft.com/office/powerpoint/2010/main" val="4174161211"/>
              </p:ext>
            </p:extLst>
          </p:nvPr>
        </p:nvGraphicFramePr>
        <p:xfrm>
          <a:off x="280416" y="1280160"/>
          <a:ext cx="8510025" cy="4389125"/>
        </p:xfrm>
        <a:graphic>
          <a:graphicData uri="http://schemas.openxmlformats.org/drawingml/2006/table">
            <a:tbl>
              <a:tblPr firstRow="1" firstCol="1" bandRow="1">
                <a:noFill/>
                <a:tableStyleId>{B4FC001B-C04F-45F2-9EA5-948664B13933}</a:tableStyleId>
              </a:tblPr>
              <a:tblGrid>
                <a:gridCol w="8510025">
                  <a:extLst>
                    <a:ext uri="{9D8B030D-6E8A-4147-A177-3AD203B41FA5}">
                      <a16:colId xmlns:a16="http://schemas.microsoft.com/office/drawing/2014/main" val="20000"/>
                    </a:ext>
                  </a:extLst>
                </a:gridCol>
              </a:tblGrid>
              <a:tr h="4389125">
                <a:tc>
                  <a:txBody>
                    <a:bodyPr/>
                    <a:lstStyle/>
                    <a:p>
                      <a:pPr marL="0" marR="0" lvl="0" indent="0" algn="l" rtl="0">
                        <a:lnSpc>
                          <a:spcPct val="100000"/>
                        </a:lnSpc>
                        <a:spcBef>
                          <a:spcPts val="0"/>
                        </a:spcBef>
                        <a:spcAft>
                          <a:spcPts val="0"/>
                        </a:spcAft>
                        <a:buClr>
                          <a:srgbClr val="000000"/>
                        </a:buClr>
                        <a:buSzPts val="1400"/>
                        <a:buFont typeface="Arial"/>
                        <a:buNone/>
                      </a:pPr>
                      <a:r>
                        <a:rPr lang="en-GB" sz="1400" b="0" u="none" strike="noStrike" cap="none" dirty="0">
                          <a:solidFill>
                            <a:schemeClr val="bg1"/>
                          </a:solidFill>
                        </a:rPr>
                        <a:t> </a:t>
                      </a:r>
                      <a:r>
                        <a:rPr lang="en-GB" sz="1400" b="0" u="none" strike="noStrike" cap="none" dirty="0">
                          <a:solidFill>
                            <a:schemeClr val="bg1"/>
                          </a:solidFill>
                          <a:latin typeface="Arial"/>
                          <a:ea typeface="Arial"/>
                          <a:cs typeface="Arial"/>
                          <a:sym typeface="Arial"/>
                        </a:rPr>
                        <a:t>The next issue</a:t>
                      </a:r>
                      <a:r>
                        <a:rPr lang="en-GB" sz="1400" b="0" u="none" strike="noStrike" cap="none" baseline="0" dirty="0">
                          <a:solidFill>
                            <a:schemeClr val="bg1"/>
                          </a:solidFill>
                          <a:latin typeface="Arial"/>
                          <a:ea typeface="Arial"/>
                          <a:cs typeface="Arial"/>
                          <a:sym typeface="Arial"/>
                        </a:rPr>
                        <a:t> in </a:t>
                      </a:r>
                      <a:r>
                        <a:rPr lang="en-GB" sz="1400" b="0" u="none" strike="noStrike" cap="none" dirty="0">
                          <a:solidFill>
                            <a:schemeClr val="bg1"/>
                          </a:solidFill>
                          <a:latin typeface="Arial"/>
                          <a:ea typeface="Arial"/>
                          <a:cs typeface="Arial"/>
                          <a:sym typeface="Arial"/>
                        </a:rPr>
                        <a:t>the scenario concerns  the arrest, which can be carried out with a warrant</a:t>
                      </a:r>
                      <a:r>
                        <a:rPr lang="en-GB" sz="1400" b="0" u="none" strike="noStrike" cap="none" baseline="0" dirty="0">
                          <a:solidFill>
                            <a:schemeClr val="bg1"/>
                          </a:solidFill>
                          <a:latin typeface="Arial"/>
                          <a:ea typeface="Arial"/>
                          <a:cs typeface="Arial"/>
                          <a:sym typeface="Arial"/>
                        </a:rPr>
                        <a:t> under s</a:t>
                      </a:r>
                      <a:r>
                        <a:rPr lang="en-GB" sz="1400" b="0" u="none" strike="noStrike" cap="none" dirty="0">
                          <a:solidFill>
                            <a:schemeClr val="bg1"/>
                          </a:solidFill>
                          <a:latin typeface="Arial"/>
                          <a:ea typeface="Arial"/>
                          <a:cs typeface="Arial"/>
                          <a:sym typeface="Arial"/>
                        </a:rPr>
                        <a:t>ection 24 of PACE, as amended by section 110 of the Serious Organised Crime and Police Act 2005 (SOCPA), this  gives the  police the power to arrest without a warrant if they believe that the suspect is about to commit an offence, is committing an offence or has committed an offence.</a:t>
                      </a:r>
                      <a:r>
                        <a:rPr lang="en-GB" sz="1400" b="0" u="none" strike="noStrike" cap="none" baseline="0" dirty="0">
                          <a:solidFill>
                            <a:schemeClr val="bg1"/>
                          </a:solidFill>
                          <a:latin typeface="Arial"/>
                          <a:ea typeface="Arial"/>
                          <a:cs typeface="Arial"/>
                          <a:sym typeface="Arial"/>
                        </a:rPr>
                        <a:t> </a:t>
                      </a:r>
                      <a:r>
                        <a:rPr lang="en-GB" sz="1400" b="0" u="none" strike="noStrike" cap="none" dirty="0">
                          <a:solidFill>
                            <a:schemeClr val="bg1"/>
                          </a:solidFill>
                          <a:latin typeface="Arial"/>
                          <a:ea typeface="Arial"/>
                          <a:cs typeface="Arial"/>
                          <a:sym typeface="Arial"/>
                        </a:rPr>
                        <a:t> The police must prove that it is also  necessary to arrest, by applying</a:t>
                      </a:r>
                      <a:r>
                        <a:rPr lang="en-GB" sz="1400" b="0" u="none" strike="noStrike" cap="none" baseline="0" dirty="0">
                          <a:solidFill>
                            <a:schemeClr val="bg1"/>
                          </a:solidFill>
                          <a:latin typeface="Arial"/>
                          <a:ea typeface="Arial"/>
                          <a:cs typeface="Arial"/>
                          <a:sym typeface="Arial"/>
                        </a:rPr>
                        <a:t> </a:t>
                      </a:r>
                      <a:r>
                        <a:rPr lang="en-GB" sz="1400" b="0" u="none" strike="noStrike" cap="none" dirty="0">
                          <a:solidFill>
                            <a:schemeClr val="bg1"/>
                          </a:solidFill>
                          <a:latin typeface="Arial"/>
                          <a:ea typeface="Arial"/>
                          <a:cs typeface="Arial"/>
                          <a:sym typeface="Arial"/>
                        </a:rPr>
                        <a:t> the necessity tests, one</a:t>
                      </a:r>
                      <a:r>
                        <a:rPr lang="en-GB" sz="1400" b="0" u="none" strike="noStrike" cap="none" baseline="0" dirty="0">
                          <a:solidFill>
                            <a:schemeClr val="bg1"/>
                          </a:solidFill>
                          <a:latin typeface="Arial"/>
                          <a:ea typeface="Arial"/>
                          <a:cs typeface="Arial"/>
                          <a:sym typeface="Arial"/>
                        </a:rPr>
                        <a:t> of which is </a:t>
                      </a:r>
                      <a:r>
                        <a:rPr lang="en-GB" sz="1400" b="0" u="none" strike="noStrike" cap="none" dirty="0">
                          <a:solidFill>
                            <a:schemeClr val="bg1"/>
                          </a:solidFill>
                          <a:latin typeface="Arial"/>
                          <a:ea typeface="Arial"/>
                          <a:cs typeface="Arial"/>
                          <a:sym typeface="Arial"/>
                        </a:rPr>
                        <a:t> ‘(e) to allow the prompt and effective investigation of the offence’. Section 117 of PACE also  states that reasonable force can be used by the police during an arrest. </a:t>
                      </a:r>
                    </a:p>
                    <a:p>
                      <a:pPr marL="0" marR="0" lvl="0" indent="0" algn="l" rtl="0">
                        <a:lnSpc>
                          <a:spcPct val="100000"/>
                        </a:lnSpc>
                        <a:spcBef>
                          <a:spcPts val="0"/>
                        </a:spcBef>
                        <a:spcAft>
                          <a:spcPts val="0"/>
                        </a:spcAft>
                        <a:buClr>
                          <a:srgbClr val="000000"/>
                        </a:buClr>
                        <a:buSzPts val="1400"/>
                        <a:buFont typeface="Arial"/>
                        <a:buNone/>
                      </a:pPr>
                      <a:r>
                        <a:rPr lang="en-GB" sz="1400" b="0" u="none" strike="noStrike" cap="none" dirty="0">
                          <a:solidFill>
                            <a:schemeClr val="bg1"/>
                          </a:solidFill>
                          <a:latin typeface="Arial"/>
                          <a:ea typeface="Arial"/>
                          <a:cs typeface="Arial"/>
                          <a:sym typeface="Arial"/>
                        </a:rPr>
                        <a:t>Section 28 of PACE specifies that suspects must be told in accessible language that they are under arrest and the grounds for arrest. Code C of the Codes</a:t>
                      </a:r>
                      <a:r>
                        <a:rPr lang="en-GB" sz="1400" b="0" u="none" strike="noStrike" cap="none" baseline="0" dirty="0">
                          <a:solidFill>
                            <a:schemeClr val="bg1"/>
                          </a:solidFill>
                          <a:latin typeface="Arial"/>
                          <a:ea typeface="Arial"/>
                          <a:cs typeface="Arial"/>
                          <a:sym typeface="Arial"/>
                        </a:rPr>
                        <a:t> </a:t>
                      </a:r>
                      <a:r>
                        <a:rPr lang="en-GB" sz="1400" b="0" u="none" strike="noStrike" cap="none" dirty="0">
                          <a:solidFill>
                            <a:schemeClr val="bg1"/>
                          </a:solidFill>
                          <a:latin typeface="Arial"/>
                          <a:ea typeface="Arial"/>
                          <a:cs typeface="Arial"/>
                          <a:sym typeface="Arial"/>
                        </a:rPr>
                        <a:t> mentions that suspects must be cautioned on arrest about their rights: “You do not have to say anything, but it may harm your defence if you do not mention when questioned something which you later rely on in Court. Anything you do say may be used as evidence.” </a:t>
                      </a:r>
                    </a:p>
                    <a:p>
                      <a:pPr marL="0" marR="0" lvl="0" indent="0" algn="l" rtl="0">
                        <a:lnSpc>
                          <a:spcPct val="100000"/>
                        </a:lnSpc>
                        <a:spcBef>
                          <a:spcPts val="0"/>
                        </a:spcBef>
                        <a:spcAft>
                          <a:spcPts val="0"/>
                        </a:spcAft>
                        <a:buClr>
                          <a:srgbClr val="000000"/>
                        </a:buClr>
                        <a:buSzPts val="1400"/>
                        <a:buFont typeface="Arial"/>
                        <a:buNone/>
                      </a:pPr>
                      <a:r>
                        <a:rPr lang="en-GB" sz="1400" b="0" u="none" strike="noStrike" cap="none" dirty="0">
                          <a:solidFill>
                            <a:schemeClr val="tx1"/>
                          </a:solidFill>
                          <a:latin typeface="Arial"/>
                          <a:ea typeface="Arial"/>
                          <a:cs typeface="Arial"/>
                          <a:sym typeface="Arial"/>
                        </a:rPr>
                        <a:t>PC Clarke appears to have reasonable grounds to arrest Paul  as he found on him an</a:t>
                      </a:r>
                      <a:r>
                        <a:rPr lang="en-GB" sz="1400" b="0" u="none" strike="noStrike" cap="none" baseline="0" dirty="0">
                          <a:solidFill>
                            <a:schemeClr val="tx1"/>
                          </a:solidFill>
                          <a:latin typeface="Arial"/>
                          <a:ea typeface="Arial"/>
                          <a:cs typeface="Arial"/>
                          <a:sym typeface="Arial"/>
                        </a:rPr>
                        <a:t> expensive camera which he believes he has stolen, however is  PC Clarke’s suspicion reasonable, is it  based on objective or subjective factors? As a result of believing the camera is stolen PC Clarke believes  it is therefore necessary to arrest Paul to carry put a prompt and </a:t>
                      </a:r>
                      <a:r>
                        <a:rPr lang="en-GB" sz="1400" b="0" u="none" strike="noStrike" cap="none" dirty="0">
                          <a:solidFill>
                            <a:schemeClr val="tx1"/>
                          </a:solidFill>
                          <a:latin typeface="Arial"/>
                          <a:ea typeface="Arial"/>
                          <a:cs typeface="Arial"/>
                          <a:sym typeface="Arial"/>
                        </a:rPr>
                        <a:t>effective investigation at the police station . However, he did not inform Paul that he is under arrest, give the grounds for arrest or caution him, which is unlawful</a:t>
                      </a:r>
                      <a:endParaRPr sz="1400" b="0" u="none" strike="noStrike" cap="none" dirty="0">
                        <a:solidFill>
                          <a:schemeClr val="tx1"/>
                        </a:solidFill>
                        <a:latin typeface="Calibri"/>
                        <a:ea typeface="Calibri"/>
                        <a:cs typeface="Calibri"/>
                        <a:sym typeface="Calibri"/>
                      </a:endParaRPr>
                    </a:p>
                  </a:txBody>
                  <a:tcPr marL="18025" marR="18025" marT="0" marB="0"/>
                </a:tc>
                <a:extLst>
                  <a:ext uri="{0D108BD9-81ED-4DB2-BD59-A6C34878D82A}">
                    <a16:rowId xmlns:a16="http://schemas.microsoft.com/office/drawing/2014/main" val="10000"/>
                  </a:ext>
                </a:extLst>
              </a:tr>
            </a:tbl>
          </a:graphicData>
        </a:graphic>
      </p:graphicFrame>
      <p:sp>
        <p:nvSpPr>
          <p:cNvPr id="379" name="Google Shape;379;gbf1d83ae03_0_772"/>
          <p:cNvSpPr txBox="1"/>
          <p:nvPr/>
        </p:nvSpPr>
        <p:spPr>
          <a:xfrm>
            <a:off x="171194" y="5765546"/>
            <a:ext cx="8801612" cy="954077"/>
          </a:xfrm>
          <a:prstGeom prst="rect">
            <a:avLst/>
          </a:prstGeom>
          <a:noFill/>
          <a:ln w="9525" cap="flat" cmpd="sng">
            <a:solidFill>
              <a:srgbClr val="0070C0"/>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0000"/>
                </a:solidFill>
                <a:latin typeface="Arial"/>
                <a:ea typeface="Arial"/>
                <a:cs typeface="Arial"/>
                <a:sym typeface="Arial"/>
              </a:rPr>
              <a:t>Feedback:</a:t>
            </a:r>
            <a:endParaRPr sz="1400" b="1" i="0" u="none" strike="noStrike" cap="none" dirty="0">
              <a:solidFill>
                <a:srgbClr val="FF0000"/>
              </a:solidFill>
              <a:latin typeface="Arial"/>
              <a:ea typeface="Arial"/>
              <a:cs typeface="Arial"/>
              <a:sym typeface="Arial"/>
            </a:endParaRPr>
          </a:p>
          <a:p>
            <a:pPr lvl="0">
              <a:buSzPts val="1200"/>
            </a:pPr>
            <a:r>
              <a:rPr lang="en-GB" sz="1200" dirty="0"/>
              <a:t>Very good detail on arrest here for A01.  A02 is highlighted in black.  The candidate has used the IDA approach here. The answer would have been further enhanced  if the candidate had applied the law on arrest in more detail to the scenario after each section had been explained, though this is a minor point as there is a very good attempt at application here for A02.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gbf1d83ae03_0_799"/>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graphicFrame>
        <p:nvGraphicFramePr>
          <p:cNvPr id="385" name="Google Shape;385;gbf1d83ae03_0_799"/>
          <p:cNvGraphicFramePr/>
          <p:nvPr>
            <p:extLst>
              <p:ext uri="{D42A27DB-BD31-4B8C-83A1-F6EECF244321}">
                <p14:modId xmlns:p14="http://schemas.microsoft.com/office/powerpoint/2010/main" val="1625627644"/>
              </p:ext>
            </p:extLst>
          </p:nvPr>
        </p:nvGraphicFramePr>
        <p:xfrm>
          <a:off x="0" y="1165518"/>
          <a:ext cx="9144000" cy="3772250"/>
        </p:xfrm>
        <a:graphic>
          <a:graphicData uri="http://schemas.openxmlformats.org/drawingml/2006/table">
            <a:tbl>
              <a:tblPr firstRow="1" firstCol="1" bandRow="1">
                <a:noFill/>
                <a:tableStyleId>{B4FC001B-C04F-45F2-9EA5-948664B13933}</a:tableStyleId>
              </a:tblPr>
              <a:tblGrid>
                <a:gridCol w="9144000">
                  <a:extLst>
                    <a:ext uri="{9D8B030D-6E8A-4147-A177-3AD203B41FA5}">
                      <a16:colId xmlns:a16="http://schemas.microsoft.com/office/drawing/2014/main" val="20000"/>
                    </a:ext>
                  </a:extLst>
                </a:gridCol>
              </a:tblGrid>
              <a:tr h="3772250">
                <a:tc>
                  <a:txBody>
                    <a:bodyPr/>
                    <a:lstStyle/>
                    <a:p>
                      <a:pPr marL="0" marR="0" lvl="0" indent="0" algn="l" rtl="0">
                        <a:lnSpc>
                          <a:spcPct val="100000"/>
                        </a:lnSpc>
                        <a:spcBef>
                          <a:spcPts val="0"/>
                        </a:spcBef>
                        <a:spcAft>
                          <a:spcPts val="0"/>
                        </a:spcAft>
                        <a:buClr>
                          <a:srgbClr val="000000"/>
                        </a:buClr>
                        <a:buSzPts val="1500"/>
                        <a:buFont typeface="Arial"/>
                        <a:buNone/>
                      </a:pPr>
                      <a:endParaRPr lang="en-GB" sz="1500" b="0" u="none" strike="noStrike" cap="none" dirty="0">
                        <a:solidFill>
                          <a:schemeClr val="bg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500"/>
                        <a:buFont typeface="Arial"/>
                        <a:buNone/>
                      </a:pPr>
                      <a:endParaRPr lang="en-GB" sz="1500" b="0" u="none" strike="noStrike" cap="none" dirty="0">
                        <a:solidFill>
                          <a:schemeClr val="bg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500"/>
                        <a:buFont typeface="Arial"/>
                        <a:buNone/>
                      </a:pPr>
                      <a:endParaRPr lang="en-GB" sz="1500" b="0" u="none" strike="noStrike" cap="none" dirty="0">
                        <a:solidFill>
                          <a:schemeClr val="bg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500"/>
                        <a:buFont typeface="Arial"/>
                        <a:buNone/>
                      </a:pPr>
                      <a:r>
                        <a:rPr lang="en-GB" sz="1500" b="0" u="none" strike="noStrike" cap="none" dirty="0">
                          <a:solidFill>
                            <a:schemeClr val="bg1"/>
                          </a:solidFill>
                          <a:latin typeface="Arial"/>
                          <a:ea typeface="Arial"/>
                          <a:cs typeface="Arial"/>
                          <a:sym typeface="Arial"/>
                        </a:rPr>
                        <a:t>In conclusion, under PACE,  and the Codes</a:t>
                      </a:r>
                      <a:r>
                        <a:rPr lang="en-GB" sz="1500" b="0" u="none" strike="noStrike" cap="none" baseline="0" dirty="0">
                          <a:solidFill>
                            <a:schemeClr val="bg1"/>
                          </a:solidFill>
                          <a:latin typeface="Arial"/>
                          <a:ea typeface="Arial"/>
                          <a:cs typeface="Arial"/>
                          <a:sym typeface="Arial"/>
                        </a:rPr>
                        <a:t> of Practice, it has been seen that PC Clarke’s actions may have been unlawful and that Paul may have had </a:t>
                      </a:r>
                      <a:r>
                        <a:rPr lang="en-GB" sz="1500" b="0" u="none" strike="noStrike" cap="none" dirty="0">
                          <a:solidFill>
                            <a:schemeClr val="bg1"/>
                          </a:solidFill>
                          <a:latin typeface="Arial"/>
                          <a:ea typeface="Arial"/>
                          <a:cs typeface="Arial"/>
                          <a:sym typeface="Arial"/>
                        </a:rPr>
                        <a:t>his rights violated several times. Paul has potential remedies available to him. He can make a  complaint to the Independent Office for Police Conduct.</a:t>
                      </a:r>
                      <a:r>
                        <a:rPr lang="en-GB" sz="1500" b="0" u="none" strike="noStrike" cap="none" baseline="0" dirty="0">
                          <a:solidFill>
                            <a:schemeClr val="bg1"/>
                          </a:solidFill>
                          <a:latin typeface="Arial"/>
                          <a:ea typeface="Arial"/>
                          <a:cs typeface="Arial"/>
                          <a:sym typeface="Arial"/>
                        </a:rPr>
                        <a:t> Paul </a:t>
                      </a:r>
                      <a:r>
                        <a:rPr lang="en-GB" sz="1500" b="0" u="none" strike="noStrike" cap="none" dirty="0">
                          <a:solidFill>
                            <a:schemeClr val="bg1"/>
                          </a:solidFill>
                          <a:latin typeface="Arial"/>
                          <a:ea typeface="Arial"/>
                          <a:cs typeface="Arial"/>
                          <a:sym typeface="Arial"/>
                        </a:rPr>
                        <a:t> could</a:t>
                      </a:r>
                      <a:r>
                        <a:rPr lang="en-GB" sz="1500" b="0" u="none" strike="noStrike" cap="none" baseline="0" dirty="0">
                          <a:solidFill>
                            <a:schemeClr val="bg1"/>
                          </a:solidFill>
                          <a:latin typeface="Arial"/>
                          <a:ea typeface="Arial"/>
                          <a:cs typeface="Arial"/>
                          <a:sym typeface="Arial"/>
                        </a:rPr>
                        <a:t> </a:t>
                      </a:r>
                      <a:r>
                        <a:rPr lang="en-GB" sz="1500" b="0" u="none" strike="noStrike" cap="none" dirty="0">
                          <a:solidFill>
                            <a:schemeClr val="bg1"/>
                          </a:solidFill>
                          <a:latin typeface="Arial"/>
                          <a:ea typeface="Arial"/>
                          <a:cs typeface="Arial"/>
                          <a:sym typeface="Arial"/>
                        </a:rPr>
                        <a:t>also take a civil action and sue the police for the breach of his human rights, under the </a:t>
                      </a:r>
                      <a:r>
                        <a:rPr lang="en-GB" sz="1500" b="0" u="none" strike="noStrike" cap="none" baseline="0" dirty="0">
                          <a:solidFill>
                            <a:schemeClr val="bg1"/>
                          </a:solidFill>
                          <a:latin typeface="Arial"/>
                          <a:ea typeface="Arial"/>
                          <a:cs typeface="Arial"/>
                          <a:sym typeface="Arial"/>
                        </a:rPr>
                        <a:t>European Convention on Human Rights, </a:t>
                      </a:r>
                      <a:r>
                        <a:rPr lang="en-GB" sz="1500" b="0" u="none" strike="noStrike" cap="none" dirty="0">
                          <a:solidFill>
                            <a:schemeClr val="bg1"/>
                          </a:solidFill>
                          <a:latin typeface="Arial"/>
                          <a:ea typeface="Arial"/>
                          <a:cs typeface="Arial"/>
                          <a:sym typeface="Arial"/>
                        </a:rPr>
                        <a:t>particularly Articles 3,</a:t>
                      </a:r>
                      <a:r>
                        <a:rPr lang="en-GB" sz="1500" b="0" u="none" strike="noStrike" cap="none" baseline="0" dirty="0">
                          <a:solidFill>
                            <a:schemeClr val="bg1"/>
                          </a:solidFill>
                          <a:latin typeface="Arial"/>
                          <a:ea typeface="Arial"/>
                          <a:cs typeface="Arial"/>
                          <a:sym typeface="Arial"/>
                        </a:rPr>
                        <a:t> the right not to be subjected to torture or inhumane or degrading treatment; </a:t>
                      </a:r>
                      <a:r>
                        <a:rPr lang="en-GB" sz="1500" b="0" u="none" strike="noStrike" cap="none" dirty="0">
                          <a:solidFill>
                            <a:schemeClr val="bg1"/>
                          </a:solidFill>
                          <a:latin typeface="Arial"/>
                          <a:ea typeface="Arial"/>
                          <a:cs typeface="Arial"/>
                          <a:sym typeface="Arial"/>
                        </a:rPr>
                        <a:t>Article 5,</a:t>
                      </a:r>
                      <a:r>
                        <a:rPr lang="en-GB" sz="1500" b="0" u="none" strike="noStrike" cap="none" baseline="0" dirty="0">
                          <a:solidFill>
                            <a:schemeClr val="bg1"/>
                          </a:solidFill>
                          <a:latin typeface="Arial"/>
                          <a:ea typeface="Arial"/>
                          <a:cs typeface="Arial"/>
                          <a:sym typeface="Arial"/>
                        </a:rPr>
                        <a:t> right to liberty, </a:t>
                      </a:r>
                      <a:r>
                        <a:rPr lang="en-GB" sz="1500" b="0" u="none" strike="noStrike" cap="none" dirty="0">
                          <a:solidFill>
                            <a:schemeClr val="bg1"/>
                          </a:solidFill>
                          <a:latin typeface="Arial"/>
                          <a:ea typeface="Arial"/>
                          <a:cs typeface="Arial"/>
                          <a:sym typeface="Arial"/>
                        </a:rPr>
                        <a:t>for false imprisonment</a:t>
                      </a:r>
                      <a:r>
                        <a:rPr lang="en-GB" sz="1500" b="0" u="none" strike="noStrike" cap="none" baseline="0" dirty="0">
                          <a:solidFill>
                            <a:schemeClr val="bg1"/>
                          </a:solidFill>
                          <a:latin typeface="Arial"/>
                          <a:ea typeface="Arial"/>
                          <a:cs typeface="Arial"/>
                          <a:sym typeface="Arial"/>
                        </a:rPr>
                        <a:t> </a:t>
                      </a:r>
                      <a:r>
                        <a:rPr lang="en-GB" sz="1500" b="0" u="none" strike="noStrike" cap="none" dirty="0">
                          <a:solidFill>
                            <a:schemeClr val="bg1"/>
                          </a:solidFill>
                          <a:latin typeface="Arial"/>
                          <a:ea typeface="Arial"/>
                          <a:cs typeface="Arial"/>
                          <a:sym typeface="Arial"/>
                        </a:rPr>
                        <a:t>and Article</a:t>
                      </a:r>
                      <a:r>
                        <a:rPr lang="en-GB" sz="1500" b="0" u="none" strike="noStrike" cap="none" baseline="0" dirty="0">
                          <a:solidFill>
                            <a:schemeClr val="bg1"/>
                          </a:solidFill>
                          <a:latin typeface="Arial"/>
                          <a:ea typeface="Arial"/>
                          <a:cs typeface="Arial"/>
                          <a:sym typeface="Arial"/>
                        </a:rPr>
                        <a:t> 6, the right to a fair trial </a:t>
                      </a:r>
                      <a:r>
                        <a:rPr lang="en-GB" sz="1500" b="0" u="none" strike="noStrike" cap="none" dirty="0">
                          <a:solidFill>
                            <a:schemeClr val="bg1"/>
                          </a:solidFill>
                          <a:latin typeface="Arial"/>
                          <a:ea typeface="Arial"/>
                          <a:cs typeface="Arial"/>
                          <a:sym typeface="Arial"/>
                        </a:rPr>
                        <a:t>as he was denied access to a solicitor.</a:t>
                      </a:r>
                      <a:r>
                        <a:rPr lang="en-GB" sz="1500" b="0" u="none" strike="noStrike" cap="none" baseline="0" dirty="0">
                          <a:solidFill>
                            <a:schemeClr val="bg1"/>
                          </a:solidFill>
                          <a:latin typeface="Arial"/>
                          <a:ea typeface="Arial"/>
                          <a:cs typeface="Arial"/>
                          <a:sym typeface="Arial"/>
                        </a:rPr>
                        <a:t> </a:t>
                      </a:r>
                      <a:endParaRPr lang="en-GB" sz="1500" b="0" u="none" strike="noStrike" cap="none" dirty="0">
                        <a:solidFill>
                          <a:schemeClr val="dk1"/>
                        </a:solidFill>
                        <a:latin typeface="Arial"/>
                        <a:ea typeface="Arial"/>
                        <a:cs typeface="Arial"/>
                        <a:sym typeface="Arial"/>
                      </a:endParaRPr>
                    </a:p>
                  </a:txBody>
                  <a:tcPr marL="68575" marR="68575" marT="0" marB="0"/>
                </a:tc>
                <a:extLst>
                  <a:ext uri="{0D108BD9-81ED-4DB2-BD59-A6C34878D82A}">
                    <a16:rowId xmlns:a16="http://schemas.microsoft.com/office/drawing/2014/main" val="10000"/>
                  </a:ext>
                </a:extLst>
              </a:tr>
            </a:tbl>
          </a:graphicData>
        </a:graphic>
      </p:graphicFrame>
      <p:sp>
        <p:nvSpPr>
          <p:cNvPr id="386" name="Google Shape;386;gbf1d83ae03_0_799"/>
          <p:cNvSpPr txBox="1"/>
          <p:nvPr/>
        </p:nvSpPr>
        <p:spPr>
          <a:xfrm>
            <a:off x="0" y="5123110"/>
            <a:ext cx="8801612" cy="1508075"/>
          </a:xfrm>
          <a:prstGeom prst="rect">
            <a:avLst/>
          </a:prstGeom>
          <a:noFill/>
          <a:ln w="9525" cap="flat" cmpd="sng">
            <a:solidFill>
              <a:srgbClr val="0070C0"/>
            </a:solidFill>
            <a:prstDash val="solid"/>
            <a:round/>
            <a:headEnd type="none" w="sm" len="sm"/>
            <a:tailEnd type="none" w="sm" len="sm"/>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0000"/>
                </a:solidFill>
                <a:latin typeface="Arial"/>
                <a:ea typeface="Arial"/>
                <a:cs typeface="Arial"/>
                <a:sym typeface="Arial"/>
              </a:rPr>
              <a:t>Feedback:</a:t>
            </a:r>
            <a:endParaRPr sz="1400" b="1" i="0" u="none" strike="noStrike" cap="none" dirty="0">
              <a:solidFill>
                <a:srgbClr val="FF0000"/>
              </a:solidFill>
              <a:latin typeface="Arial"/>
              <a:ea typeface="Arial"/>
              <a:cs typeface="Arial"/>
              <a:sym typeface="Arial"/>
            </a:endParaRPr>
          </a:p>
          <a:p>
            <a:pPr>
              <a:buSzPts val="1200"/>
            </a:pPr>
            <a:r>
              <a:rPr lang="en-GB" sz="1200" b="0" i="0" u="none" strike="noStrike" cap="none" dirty="0">
                <a:solidFill>
                  <a:srgbClr val="000000"/>
                </a:solidFill>
                <a:latin typeface="Arial"/>
                <a:ea typeface="Arial"/>
                <a:cs typeface="Arial"/>
                <a:sym typeface="Arial"/>
              </a:rPr>
              <a:t>This extract is from a stronger response, this extract would be in the top mark bands for A01 and A02 . Very g</a:t>
            </a:r>
            <a:r>
              <a:rPr lang="en-GB" sz="1200" dirty="0"/>
              <a:t>ood to see a conclusion here. Even though this is not an essay question, it is still important to sum up the main points and briefly suggest remedies available for breach of police powers. To gain a high mark for this question candidates must apply the law throughout, using an approach like IDA or similar to it. They must clearly state the law and apply it to the facts of the specific scenario question, referring to names throughout.  This candidate has achieved this .</a:t>
            </a:r>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9"/>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392" name="Google Shape;392;p9"/>
          <p:cNvSpPr txBox="1"/>
          <p:nvPr/>
        </p:nvSpPr>
        <p:spPr>
          <a:xfrm>
            <a:off x="287524" y="1421160"/>
            <a:ext cx="8568900" cy="5386049"/>
          </a:xfrm>
          <a:prstGeom prst="rect">
            <a:avLst/>
          </a:prstGeom>
          <a:noFill/>
          <a:ln>
            <a:noFill/>
          </a:ln>
        </p:spPr>
        <p:txBody>
          <a:bodyPr spcFirstLastPara="1" wrap="square" lIns="180000"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009FE3"/>
                </a:solidFill>
                <a:latin typeface="Arial"/>
                <a:ea typeface="Arial"/>
                <a:cs typeface="Arial"/>
                <a:sym typeface="Arial"/>
              </a:rPr>
              <a:t>POTENTIAL PROBLEM AREAS / WHAT NOT TO REWARD</a:t>
            </a:r>
            <a:endParaRPr sz="2400" b="1" i="0" u="none" strike="noStrike" cap="none" dirty="0">
              <a:solidFill>
                <a:schemeClr val="dk1"/>
              </a:solidFill>
              <a:latin typeface="Calibri"/>
              <a:ea typeface="Calibri"/>
              <a:cs typeface="Calibri"/>
              <a:sym typeface="Calibri"/>
            </a:endParaRPr>
          </a:p>
          <a:p>
            <a:pPr marL="89999" marR="0" lvl="0" indent="-127000" rtl="0">
              <a:lnSpc>
                <a:spcPct val="100000"/>
              </a:lnSpc>
              <a:spcBef>
                <a:spcPts val="0"/>
              </a:spcBef>
              <a:spcAft>
                <a:spcPts val="0"/>
              </a:spcAft>
              <a:buClr>
                <a:schemeClr val="dk1"/>
              </a:buClr>
              <a:buSzPts val="2000"/>
              <a:buFont typeface="Arial"/>
              <a:buChar char="•"/>
            </a:pPr>
            <a:r>
              <a:rPr lang="en-GB" sz="1600" b="0" i="0" u="none" strike="noStrike" cap="none" dirty="0">
                <a:solidFill>
                  <a:schemeClr val="dk1"/>
                </a:solidFill>
                <a:highlight>
                  <a:schemeClr val="lt1"/>
                </a:highlight>
                <a:sym typeface="Arial"/>
              </a:rPr>
              <a:t>The long, developed </a:t>
            </a:r>
            <a:r>
              <a:rPr lang="en-GB" sz="1600" dirty="0">
                <a:solidFill>
                  <a:schemeClr val="dk1"/>
                </a:solidFill>
                <a:highlight>
                  <a:schemeClr val="lt1"/>
                </a:highlight>
              </a:rPr>
              <a:t>answers </a:t>
            </a:r>
            <a:r>
              <a:rPr lang="en-GB" sz="1600" b="0" i="0" u="none" strike="noStrike" cap="none" dirty="0">
                <a:solidFill>
                  <a:schemeClr val="dk1"/>
                </a:solidFill>
                <a:highlight>
                  <a:schemeClr val="lt1"/>
                </a:highlight>
                <a:sym typeface="Arial"/>
              </a:rPr>
              <a:t> on Unit 3 can be difficult to mark. </a:t>
            </a:r>
            <a:endParaRPr sz="1600" b="0" i="0" u="none" strike="noStrike" cap="none" dirty="0">
              <a:solidFill>
                <a:schemeClr val="dk1"/>
              </a:solidFill>
              <a:highlight>
                <a:schemeClr val="lt1"/>
              </a:highlight>
              <a:sym typeface="Arial"/>
            </a:endParaRPr>
          </a:p>
          <a:p>
            <a:pPr marL="89999" lvl="0" indent="-127000">
              <a:buClr>
                <a:schemeClr val="dk1"/>
              </a:buClr>
              <a:buSzPts val="2000"/>
              <a:buFont typeface="Arial"/>
              <a:buChar char="•"/>
            </a:pPr>
            <a:r>
              <a:rPr lang="en-GB" sz="1600" dirty="0">
                <a:solidFill>
                  <a:schemeClr val="dk1"/>
                </a:solidFill>
                <a:highlight>
                  <a:schemeClr val="lt1"/>
                </a:highlight>
              </a:rPr>
              <a:t>Candidates must write at length (reflecting the weighting of marks) and the answers must address the questions set with reference to the scenario for the ‘apply’ questions. </a:t>
            </a:r>
          </a:p>
          <a:p>
            <a:pPr marL="89999" lvl="0" indent="-127000">
              <a:buClr>
                <a:schemeClr val="dk1"/>
              </a:buClr>
              <a:buSzPts val="2000"/>
              <a:buFont typeface="Arial"/>
              <a:buChar char="•"/>
            </a:pPr>
            <a:endParaRPr lang="en-GB" sz="1600" dirty="0">
              <a:solidFill>
                <a:schemeClr val="dk1"/>
              </a:solidFill>
              <a:highlight>
                <a:schemeClr val="lt1"/>
              </a:highlight>
            </a:endParaRPr>
          </a:p>
          <a:p>
            <a:pPr marL="89999" lvl="0" indent="-127000">
              <a:buClr>
                <a:schemeClr val="dk1"/>
              </a:buClr>
              <a:buSzPts val="2000"/>
              <a:buFont typeface="Arial"/>
              <a:buChar char="•"/>
            </a:pPr>
            <a:r>
              <a:rPr lang="en-GB" sz="1600" dirty="0">
                <a:solidFill>
                  <a:schemeClr val="dk1"/>
                </a:solidFill>
                <a:highlight>
                  <a:schemeClr val="lt1"/>
                </a:highlight>
              </a:rPr>
              <a:t>Candidates need to be fully  aware of the weighting in relation to Assessment Objectives for Unit 3. There are 20 marks available for AO1 which is the Knowledge and Understanding element and so to achieve the full range of marks, there needs to be an excellent explanation of the law followed by a </a:t>
            </a:r>
            <a:r>
              <a:rPr lang="en-GB" sz="1600" b="1" dirty="0">
                <a:solidFill>
                  <a:schemeClr val="dk1"/>
                </a:solidFill>
                <a:highlight>
                  <a:schemeClr val="lt1"/>
                </a:highlight>
              </a:rPr>
              <a:t>detailed</a:t>
            </a:r>
            <a:r>
              <a:rPr lang="en-GB" sz="1600" dirty="0">
                <a:solidFill>
                  <a:schemeClr val="dk1"/>
                </a:solidFill>
                <a:highlight>
                  <a:schemeClr val="lt1"/>
                </a:highlight>
              </a:rPr>
              <a:t> </a:t>
            </a:r>
            <a:r>
              <a:rPr lang="en-GB" sz="1600" b="1" dirty="0">
                <a:solidFill>
                  <a:schemeClr val="dk1"/>
                </a:solidFill>
                <a:highlight>
                  <a:schemeClr val="lt1"/>
                </a:highlight>
              </a:rPr>
              <a:t>application</a:t>
            </a:r>
            <a:r>
              <a:rPr lang="en-GB" sz="1600" dirty="0">
                <a:solidFill>
                  <a:schemeClr val="dk1"/>
                </a:solidFill>
                <a:highlight>
                  <a:schemeClr val="lt1"/>
                </a:highlight>
              </a:rPr>
              <a:t> to achieve the full range of 30 AO2 marks.</a:t>
            </a:r>
          </a:p>
          <a:p>
            <a:pPr marL="89999" lvl="0" indent="-127000">
              <a:buClr>
                <a:schemeClr val="dk1"/>
              </a:buClr>
              <a:buSzPts val="2000"/>
              <a:buFont typeface="Arial"/>
              <a:buChar char="•"/>
            </a:pPr>
            <a:endParaRPr lang="en-GB" sz="1600" dirty="0">
              <a:solidFill>
                <a:schemeClr val="dk1"/>
              </a:solidFill>
              <a:highlight>
                <a:schemeClr val="lt1"/>
              </a:highlight>
            </a:endParaRPr>
          </a:p>
          <a:p>
            <a:pPr marL="89999" lvl="0" indent="-127000">
              <a:buClr>
                <a:schemeClr val="dk1"/>
              </a:buClr>
              <a:buSzPts val="2000"/>
              <a:buFont typeface="Arial"/>
              <a:buChar char="•"/>
            </a:pPr>
            <a:r>
              <a:rPr lang="en-GB" sz="1600" dirty="0">
                <a:solidFill>
                  <a:schemeClr val="dk1"/>
                </a:solidFill>
                <a:highlight>
                  <a:schemeClr val="lt1"/>
                </a:highlight>
              </a:rPr>
              <a:t>As with all questions which are statute heavy in terms of knowledge and application, e.g. Police powers, a lack of section numbers in this answer would render the AO1 mark satisfactory at best, and by default it would mean that the law is also applied in no more than a ‘very good’ application.</a:t>
            </a:r>
          </a:p>
          <a:p>
            <a:pPr marL="89999" lvl="0" indent="-127000">
              <a:buClr>
                <a:schemeClr val="dk1"/>
              </a:buClr>
              <a:buSzPts val="2000"/>
              <a:buFont typeface="Arial"/>
              <a:buChar char="•"/>
            </a:pPr>
            <a:endParaRPr lang="en-GB" sz="1600" dirty="0">
              <a:solidFill>
                <a:schemeClr val="dk1"/>
              </a:solidFill>
              <a:highlight>
                <a:schemeClr val="lt1"/>
              </a:highlight>
            </a:endParaRPr>
          </a:p>
          <a:p>
            <a:pPr marL="89999" lvl="0" indent="-127000">
              <a:buClr>
                <a:schemeClr val="dk1"/>
              </a:buClr>
              <a:buSzPts val="2000"/>
              <a:buFont typeface="Arial"/>
              <a:buChar char="•"/>
            </a:pPr>
            <a:r>
              <a:rPr lang="en-GB" sz="1600" dirty="0">
                <a:solidFill>
                  <a:schemeClr val="dk1"/>
                </a:solidFill>
                <a:highlight>
                  <a:schemeClr val="lt1"/>
                </a:highlight>
              </a:rPr>
              <a:t>Legal </a:t>
            </a:r>
            <a:r>
              <a:rPr lang="en-GB" sz="1600" b="0" i="0" u="none" strike="noStrike" cap="none" dirty="0">
                <a:solidFill>
                  <a:schemeClr val="dk1"/>
                </a:solidFill>
                <a:highlight>
                  <a:schemeClr val="lt1"/>
                </a:highlight>
                <a:sym typeface="Arial"/>
              </a:rPr>
              <a:t>authority must be used to support in all questions and a lack of legal authority can affect the mark by up to half the allocations.</a:t>
            </a:r>
            <a:endParaRPr sz="1600" b="0" i="0" u="none" strike="noStrike" cap="none" dirty="0">
              <a:solidFill>
                <a:schemeClr val="dk1"/>
              </a:solidFill>
              <a:highlight>
                <a:schemeClr val="lt1"/>
              </a:highlight>
              <a:sym typeface="Arial"/>
            </a:endParaRPr>
          </a:p>
          <a:p>
            <a:pPr marL="89999" marR="0" lvl="0" indent="-127000" rtl="0">
              <a:lnSpc>
                <a:spcPct val="100000"/>
              </a:lnSpc>
              <a:spcBef>
                <a:spcPts val="0"/>
              </a:spcBef>
              <a:spcAft>
                <a:spcPts val="0"/>
              </a:spcAft>
              <a:buClr>
                <a:schemeClr val="dk1"/>
              </a:buClr>
              <a:buSzPts val="2000"/>
              <a:buFont typeface="Arial"/>
              <a:buChar char="•"/>
            </a:pPr>
            <a:r>
              <a:rPr lang="en-GB" sz="1600" b="0" i="0" u="none" strike="noStrike" cap="none" dirty="0">
                <a:solidFill>
                  <a:schemeClr val="dk1"/>
                </a:solidFill>
                <a:highlight>
                  <a:schemeClr val="lt1"/>
                </a:highlight>
                <a:sym typeface="Arial"/>
              </a:rPr>
              <a:t>Although there is no mark allocated for quality of written communication, candidates should be using appropriate legal terminology where appropriate and show a holistic understanding of the topic in question.</a:t>
            </a: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13"/>
          <p:cNvSpPr txBox="1">
            <a:spLocks noGrp="1"/>
          </p:cNvSpPr>
          <p:nvPr>
            <p:ph type="ctrTitle"/>
          </p:nvPr>
        </p:nvSpPr>
        <p:spPr>
          <a:xfrm>
            <a:off x="467544" y="692696"/>
            <a:ext cx="7772400" cy="147002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00000"/>
              </a:lnSpc>
              <a:spcBef>
                <a:spcPts val="0"/>
              </a:spcBef>
              <a:spcAft>
                <a:spcPts val="0"/>
              </a:spcAft>
              <a:buClr>
                <a:schemeClr val="dk1"/>
              </a:buClr>
              <a:buSzPts val="7920"/>
              <a:buFont typeface="Calibri"/>
              <a:buNone/>
            </a:pPr>
            <a:br>
              <a:rPr lang="en-GB" dirty="0"/>
            </a:br>
            <a:br>
              <a:rPr lang="en-GB" dirty="0"/>
            </a:br>
            <a:r>
              <a:rPr lang="en-GB" b="1" dirty="0">
                <a:solidFill>
                  <a:schemeClr val="lt1"/>
                </a:solidFill>
                <a:latin typeface="Arial"/>
                <a:ea typeface="Arial"/>
                <a:cs typeface="Arial"/>
                <a:sym typeface="Arial"/>
              </a:rPr>
              <a:t>Any Questions?</a:t>
            </a:r>
            <a:br>
              <a:rPr lang="en-GB" dirty="0"/>
            </a:br>
            <a:br>
              <a:rPr lang="en-GB" dirty="0">
                <a:latin typeface="Arial"/>
                <a:ea typeface="Arial"/>
                <a:cs typeface="Arial"/>
                <a:sym typeface="Arial"/>
              </a:rPr>
            </a:br>
            <a:r>
              <a:rPr lang="en-GB" sz="2700" dirty="0">
                <a:solidFill>
                  <a:schemeClr val="lt1"/>
                </a:solidFill>
                <a:latin typeface="Arial"/>
                <a:ea typeface="Arial"/>
                <a:cs typeface="Arial"/>
                <a:sym typeface="Arial"/>
              </a:rPr>
              <a:t>If you have any questions, contact our specialist subject officers and administrative support team for your subject with any queries.</a:t>
            </a:r>
            <a:br>
              <a:rPr lang="en-GB" sz="2700" dirty="0"/>
            </a:br>
            <a:br>
              <a:rPr lang="en-GB" dirty="0"/>
            </a:br>
            <a:r>
              <a:rPr lang="en-GB" sz="2200" u="sng" dirty="0">
                <a:solidFill>
                  <a:schemeClr val="hlink"/>
                </a:solidFill>
                <a:latin typeface="Arial"/>
                <a:cs typeface="Arial"/>
                <a:sym typeface="Arial"/>
                <a:hlinkClick r:id="rId3"/>
              </a:rPr>
              <a:t>L</a:t>
            </a:r>
            <a:r>
              <a:rPr lang="en-GB" sz="2200" u="sng" dirty="0">
                <a:solidFill>
                  <a:schemeClr val="hlink"/>
                </a:solidFill>
                <a:latin typeface="Arial"/>
                <a:cs typeface="Arial"/>
                <a:sym typeface="Arial"/>
              </a:rPr>
              <a:t>aw</a:t>
            </a:r>
            <a:r>
              <a:rPr lang="en-GB" sz="2200" u="sng" dirty="0">
                <a:solidFill>
                  <a:schemeClr val="hlink"/>
                </a:solidFill>
                <a:latin typeface="Arial"/>
                <a:ea typeface="Arial"/>
                <a:cs typeface="Arial"/>
                <a:sym typeface="Arial"/>
                <a:hlinkClick r:id="rId3"/>
              </a:rPr>
              <a:t>@wjec.co.uk</a:t>
            </a:r>
            <a:endParaRPr sz="2200" dirty="0">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2"/>
          <p:cNvSpPr txBox="1"/>
          <p:nvPr/>
        </p:nvSpPr>
        <p:spPr>
          <a:xfrm>
            <a:off x="251519" y="1412776"/>
            <a:ext cx="8640900" cy="37856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en-GB" sz="2200" b="0" i="0" u="none" strike="noStrike" cap="none" dirty="0">
                <a:solidFill>
                  <a:schemeClr val="dk1"/>
                </a:solidFill>
                <a:latin typeface="Arial"/>
                <a:ea typeface="Arial"/>
                <a:cs typeface="Arial"/>
                <a:sym typeface="Arial"/>
              </a:rPr>
              <a:t>This PowerPoint should be read in conjunction with the qualification overview PowerPoint. </a:t>
            </a:r>
            <a:endParaRPr sz="2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r>
              <a:rPr lang="en-GB" sz="2200" b="0" i="0" u="none" strike="noStrike" cap="none" dirty="0">
                <a:solidFill>
                  <a:srgbClr val="000000"/>
                </a:solidFill>
                <a:latin typeface="Arial"/>
                <a:ea typeface="Arial"/>
                <a:cs typeface="Arial"/>
                <a:sym typeface="Arial"/>
              </a:rPr>
              <a:t>Whilst you undertake this training, we advise you have the following, additional documentation to </a:t>
            </a:r>
            <a:r>
              <a:rPr lang="en-GB" sz="2200" b="0" i="0" u="none" strike="noStrike" cap="none" dirty="0">
                <a:solidFill>
                  <a:srgbClr val="00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hand</a:t>
            </a:r>
            <a:r>
              <a:rPr lang="en-GB" sz="2200" b="0" i="0" u="none" strike="noStrike" cap="none" dirty="0">
                <a:solidFill>
                  <a:srgbClr val="000000"/>
                </a:solidFill>
                <a:latin typeface="Arial"/>
                <a:ea typeface="Arial"/>
                <a:cs typeface="Arial"/>
                <a:sym typeface="Arial"/>
              </a:rPr>
              <a:t>:</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000000"/>
                </a:solidFill>
                <a:latin typeface="Arial"/>
                <a:ea typeface="Arial"/>
                <a:cs typeface="Arial"/>
                <a:sym typeface="Arial"/>
              </a:rPr>
              <a:t> </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FF0000"/>
              </a:buClr>
              <a:buSzPts val="2000"/>
              <a:buFont typeface="Arial"/>
              <a:buChar char="•"/>
            </a:pPr>
            <a:r>
              <a:rPr lang="en-GB" sz="2000" b="0" i="0" u="none" strike="noStrike" cap="none" dirty="0">
                <a:solidFill>
                  <a:srgbClr val="FF0000"/>
                </a:solidFill>
                <a:sym typeface="Arial"/>
                <a:hlinkClick r:id="rId3"/>
              </a:rPr>
              <a:t>Unit </a:t>
            </a:r>
            <a:r>
              <a:rPr lang="en-GB" sz="2000" dirty="0">
                <a:solidFill>
                  <a:srgbClr val="FF0000"/>
                </a:solidFill>
                <a:hlinkClick r:id="rId3"/>
              </a:rPr>
              <a:t>3</a:t>
            </a:r>
            <a:r>
              <a:rPr lang="en-GB" sz="2000" b="0" i="0" u="none" strike="noStrike" cap="none" dirty="0">
                <a:solidFill>
                  <a:srgbClr val="FF0000"/>
                </a:solidFill>
                <a:sym typeface="Arial"/>
                <a:hlinkClick r:id="rId3"/>
              </a:rPr>
              <a:t> - 2019 paper</a:t>
            </a:r>
            <a:endParaRPr sz="2000" b="0" i="0" u="none" strike="noStrike" cap="none" dirty="0">
              <a:solidFill>
                <a:srgbClr val="FF0000"/>
              </a:solidFill>
              <a:latin typeface="Arial"/>
              <a:ea typeface="Arial"/>
              <a:cs typeface="Arial"/>
              <a:sym typeface="Arial"/>
            </a:endParaRPr>
          </a:p>
          <a:p>
            <a:pPr marL="285750" marR="0" lvl="0" indent="-285750" algn="l" rtl="0">
              <a:lnSpc>
                <a:spcPct val="100000"/>
              </a:lnSpc>
              <a:spcBef>
                <a:spcPts val="0"/>
              </a:spcBef>
              <a:spcAft>
                <a:spcPts val="0"/>
              </a:spcAft>
              <a:buClr>
                <a:srgbClr val="FF0000"/>
              </a:buClr>
              <a:buSzPts val="2000"/>
              <a:buFont typeface="Arial"/>
              <a:buChar char="•"/>
            </a:pPr>
            <a:r>
              <a:rPr lang="en-GB" sz="2000" b="0" i="0" u="none" strike="noStrike" cap="none" dirty="0">
                <a:solidFill>
                  <a:srgbClr val="FF0000"/>
                </a:solidFill>
                <a:sym typeface="Arial"/>
                <a:hlinkClick r:id="rId4"/>
              </a:rPr>
              <a:t>Unit </a:t>
            </a:r>
            <a:r>
              <a:rPr lang="en-GB" sz="2000" dirty="0">
                <a:solidFill>
                  <a:srgbClr val="FF0000"/>
                </a:solidFill>
                <a:hlinkClick r:id="rId4"/>
              </a:rPr>
              <a:t>3</a:t>
            </a:r>
            <a:r>
              <a:rPr lang="en-GB" sz="2000" b="0" i="0" u="none" strike="noStrike" cap="none" dirty="0">
                <a:solidFill>
                  <a:srgbClr val="FF0000"/>
                </a:solidFill>
                <a:sym typeface="Arial"/>
                <a:hlinkClick r:id="rId4"/>
              </a:rPr>
              <a:t> - 2019 Mark Scheme</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FF0000"/>
              </a:buClr>
              <a:buSzPts val="2000"/>
              <a:buFont typeface="Arial"/>
              <a:buChar char="•"/>
            </a:pPr>
            <a:r>
              <a:rPr lang="en-GB" sz="2000" b="0" i="0" u="none" strike="noStrike" cap="none" dirty="0">
                <a:solidFill>
                  <a:srgbClr val="FF0000"/>
                </a:solidFill>
                <a:latin typeface="Arial"/>
                <a:ea typeface="Arial"/>
                <a:cs typeface="Arial"/>
                <a:sym typeface="Arial"/>
                <a:hlinkClick r:id="rId5"/>
              </a:rPr>
              <a:t>A Level Law specification</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sp>
        <p:nvSpPr>
          <p:cNvPr id="271" name="Google Shape;271;p2"/>
          <p:cNvSpPr txBox="1"/>
          <p:nvPr/>
        </p:nvSpPr>
        <p:spPr>
          <a:xfrm>
            <a:off x="783431" y="25796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Introduction</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3"/>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278" name="Google Shape;278;p3"/>
          <p:cNvSpPr txBox="1"/>
          <p:nvPr/>
        </p:nvSpPr>
        <p:spPr>
          <a:xfrm>
            <a:off x="287524" y="1421160"/>
            <a:ext cx="8568900" cy="4944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Calibri"/>
                <a:ea typeface="Calibri"/>
                <a:cs typeface="Calibri"/>
                <a:sym typeface="Calibri"/>
              </a:rPr>
              <a:t>Assessment Objectives:</a:t>
            </a:r>
            <a:endParaRPr sz="2400" b="1" i="0" u="none" strike="noStrike" cap="none" dirty="0">
              <a:solidFill>
                <a:schemeClr val="dk1"/>
              </a:solidFill>
              <a:latin typeface="Calibri"/>
              <a:ea typeface="Calibri"/>
              <a:cs typeface="Calibri"/>
              <a:sym typeface="Calibri"/>
            </a:endParaRPr>
          </a:p>
          <a:p>
            <a:pPr marL="0" marR="0" lvl="0" indent="0" algn="l" rtl="0">
              <a:lnSpc>
                <a:spcPct val="115000"/>
              </a:lnSpc>
              <a:spcBef>
                <a:spcPts val="1200"/>
              </a:spcBef>
              <a:spcAft>
                <a:spcPts val="0"/>
              </a:spcAft>
              <a:buClr>
                <a:schemeClr val="dk1"/>
              </a:buClr>
              <a:buSzPts val="1100"/>
              <a:buFont typeface="Arial"/>
              <a:buNone/>
            </a:pPr>
            <a:r>
              <a:rPr lang="en-GB" sz="1500" dirty="0">
                <a:solidFill>
                  <a:schemeClr val="dk1"/>
                </a:solidFill>
              </a:rPr>
              <a:t>Here</a:t>
            </a:r>
            <a:r>
              <a:rPr lang="en-GB" sz="1500" b="0" i="0" u="none" strike="noStrike" cap="none" dirty="0">
                <a:solidFill>
                  <a:schemeClr val="dk1"/>
                </a:solidFill>
                <a:latin typeface="Arial"/>
                <a:ea typeface="Arial"/>
                <a:cs typeface="Arial"/>
                <a:sym typeface="Arial"/>
              </a:rPr>
              <a:t> are the assessment objectives for this specification.  Learners must:</a:t>
            </a:r>
            <a:endParaRPr sz="1500" b="0" i="0" u="none" strike="noStrike" cap="none" dirty="0">
              <a:solidFill>
                <a:schemeClr val="dk1"/>
              </a:solidFill>
              <a:latin typeface="Arial"/>
              <a:ea typeface="Arial"/>
              <a:cs typeface="Arial"/>
              <a:sym typeface="Arial"/>
            </a:endParaRPr>
          </a:p>
          <a:p>
            <a:pPr marL="457200" marR="0" lvl="0" indent="-323850" algn="l" rtl="0">
              <a:lnSpc>
                <a:spcPct val="115000"/>
              </a:lnSpc>
              <a:spcBef>
                <a:spcPts val="1200"/>
              </a:spcBef>
              <a:spcAft>
                <a:spcPts val="0"/>
              </a:spcAft>
              <a:buClr>
                <a:schemeClr val="dk1"/>
              </a:buClr>
              <a:buSzPts val="1500"/>
              <a:buFont typeface="Arial"/>
              <a:buChar char="●"/>
            </a:pPr>
            <a:r>
              <a:rPr lang="en-GB" sz="1500" b="1" i="0" u="none" strike="noStrike" cap="none" dirty="0">
                <a:solidFill>
                  <a:schemeClr val="dk1"/>
                </a:solidFill>
                <a:latin typeface="Arial"/>
                <a:ea typeface="Arial"/>
                <a:cs typeface="Arial"/>
                <a:sym typeface="Arial"/>
              </a:rPr>
              <a:t>AO1</a:t>
            </a:r>
            <a:r>
              <a:rPr lang="en-GB" sz="1500" b="0" i="0" u="none" strike="noStrike" cap="none" dirty="0">
                <a:solidFill>
                  <a:schemeClr val="dk1"/>
                </a:solidFill>
                <a:latin typeface="Arial"/>
                <a:ea typeface="Arial"/>
                <a:cs typeface="Arial"/>
                <a:sym typeface="Arial"/>
              </a:rPr>
              <a:t> Demonstrate knowledge and understanding of legal rules and principles.</a:t>
            </a:r>
            <a:endParaRPr sz="1500" b="0" i="0" u="none" strike="noStrike" cap="none" dirty="0">
              <a:solidFill>
                <a:schemeClr val="dk1"/>
              </a:solidFill>
              <a:latin typeface="Arial"/>
              <a:ea typeface="Arial"/>
              <a:cs typeface="Arial"/>
              <a:sym typeface="Arial"/>
            </a:endParaRPr>
          </a:p>
          <a:p>
            <a:pPr marL="457200" marR="0" lvl="0" indent="-323850" algn="l" rtl="0">
              <a:lnSpc>
                <a:spcPct val="115000"/>
              </a:lnSpc>
              <a:spcBef>
                <a:spcPts val="0"/>
              </a:spcBef>
              <a:spcAft>
                <a:spcPts val="0"/>
              </a:spcAft>
              <a:buClr>
                <a:schemeClr val="dk1"/>
              </a:buClr>
              <a:buSzPts val="1500"/>
              <a:buFont typeface="Arial"/>
              <a:buChar char="●"/>
            </a:pPr>
            <a:r>
              <a:rPr lang="en-GB" sz="1500" b="1" i="0" u="none" strike="noStrike" cap="none" dirty="0">
                <a:solidFill>
                  <a:schemeClr val="dk1"/>
                </a:solidFill>
                <a:latin typeface="Arial"/>
                <a:ea typeface="Arial"/>
                <a:cs typeface="Arial"/>
                <a:sym typeface="Arial"/>
              </a:rPr>
              <a:t>AO2</a:t>
            </a:r>
            <a:r>
              <a:rPr lang="en-GB" sz="1500" b="0" i="0" u="none" strike="noStrike" cap="none" dirty="0">
                <a:solidFill>
                  <a:schemeClr val="dk1"/>
                </a:solidFill>
                <a:latin typeface="Arial"/>
                <a:ea typeface="Arial"/>
                <a:cs typeface="Arial"/>
                <a:sym typeface="Arial"/>
              </a:rPr>
              <a:t> Apply legal rules and principles to given scenarios in order to present a legal argument using appropriate legal terminology. </a:t>
            </a:r>
            <a:endParaRPr sz="1500" b="0" i="0" u="none" strike="noStrike" cap="none" dirty="0">
              <a:solidFill>
                <a:schemeClr val="dk1"/>
              </a:solidFill>
              <a:latin typeface="Arial"/>
              <a:ea typeface="Arial"/>
              <a:cs typeface="Arial"/>
              <a:sym typeface="Arial"/>
            </a:endParaRPr>
          </a:p>
          <a:p>
            <a:pPr marL="457200" marR="0" lvl="0" indent="0" algn="l" rtl="0">
              <a:lnSpc>
                <a:spcPct val="115000"/>
              </a:lnSpc>
              <a:spcBef>
                <a:spcPts val="0"/>
              </a:spcBef>
              <a:spcAft>
                <a:spcPts val="0"/>
              </a:spcAft>
              <a:buNone/>
            </a:pPr>
            <a:endParaRPr sz="1500" b="0" i="0" u="none" strike="noStrike" cap="none" dirty="0">
              <a:solidFill>
                <a:schemeClr val="dk1"/>
              </a:solidFill>
              <a:latin typeface="Arial"/>
              <a:ea typeface="Arial"/>
              <a:cs typeface="Arial"/>
              <a:sym typeface="Arial"/>
            </a:endParaRPr>
          </a:p>
          <a:p>
            <a:pPr marL="0" marR="0" lvl="0" indent="0" algn="l" rtl="0">
              <a:lnSpc>
                <a:spcPct val="115000"/>
              </a:lnSpc>
              <a:spcBef>
                <a:spcPts val="1200"/>
              </a:spcBef>
              <a:spcAft>
                <a:spcPts val="0"/>
              </a:spcAft>
              <a:buClr>
                <a:schemeClr val="dk1"/>
              </a:buClr>
              <a:buSzPts val="1100"/>
              <a:buFont typeface="Arial"/>
              <a:buNone/>
            </a:pPr>
            <a:r>
              <a:rPr lang="en-GB" sz="1500" b="0" i="0" u="none" strike="noStrike" cap="none" dirty="0">
                <a:solidFill>
                  <a:schemeClr val="dk1"/>
                </a:solidFill>
                <a:latin typeface="Arial"/>
                <a:ea typeface="Arial"/>
                <a:cs typeface="Arial"/>
                <a:sym typeface="Arial"/>
              </a:rPr>
              <a:t>Assessment objective weightings are shown below as a percentage of the full A level, with AS weightings in brackets.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1200"/>
              </a:spcBef>
              <a:spcAft>
                <a:spcPts val="0"/>
              </a:spcAft>
              <a:buClr>
                <a:schemeClr val="dk1"/>
              </a:buClr>
              <a:buSzPts val="1100"/>
              <a:buFont typeface="Arial"/>
              <a:buNone/>
            </a:pPr>
            <a:endParaRPr sz="15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dirty="0">
              <a:solidFill>
                <a:schemeClr val="dk1"/>
              </a:solidFill>
              <a:latin typeface="Verdana"/>
              <a:ea typeface="Verdana"/>
              <a:cs typeface="Verdana"/>
              <a:sym typeface="Verdana"/>
            </a:endParaRPr>
          </a:p>
          <a:p>
            <a:pPr marL="0" marR="0" lvl="0" indent="0" algn="l" rtl="0">
              <a:lnSpc>
                <a:spcPct val="115000"/>
              </a:lnSpc>
              <a:spcBef>
                <a:spcPts val="1200"/>
              </a:spcBef>
              <a:spcAft>
                <a:spcPts val="0"/>
              </a:spcAft>
              <a:buClr>
                <a:schemeClr val="dk1"/>
              </a:buClr>
              <a:buSzPts val="1100"/>
              <a:buFont typeface="Arial"/>
              <a:buNone/>
            </a:pPr>
            <a:endParaRPr sz="1500" b="0" i="0" u="none" strike="noStrike" cap="none" dirty="0">
              <a:solidFill>
                <a:schemeClr val="dk1"/>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2000"/>
              <a:buFont typeface="Arial"/>
              <a:buNone/>
            </a:pPr>
            <a:r>
              <a:rPr lang="en-GB" sz="2000" b="0" i="0" u="none" strike="noStrike" cap="none" dirty="0">
                <a:solidFill>
                  <a:srgbClr val="FF0000"/>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
          <p:cNvSpPr txBox="1"/>
          <p:nvPr/>
        </p:nvSpPr>
        <p:spPr>
          <a:xfrm>
            <a:off x="558800" y="44686"/>
            <a:ext cx="8229600" cy="1143000"/>
          </a:xfrm>
          <a:prstGeom prst="rect">
            <a:avLst/>
          </a:prstGeom>
          <a:noFill/>
          <a:ln>
            <a:noFill/>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Gathering suitable evidence</a:t>
            </a:r>
            <a:endParaRPr sz="1400" b="0" i="0" u="none" strike="noStrike" cap="none" dirty="0">
              <a:solidFill>
                <a:srgbClr val="000000"/>
              </a:solidFill>
              <a:latin typeface="Arial"/>
              <a:ea typeface="Arial"/>
              <a:cs typeface="Arial"/>
              <a:sym typeface="Arial"/>
            </a:endParaRPr>
          </a:p>
        </p:txBody>
      </p:sp>
      <p:sp>
        <p:nvSpPr>
          <p:cNvPr id="291" name="Google Shape;291;p4"/>
          <p:cNvSpPr txBox="1"/>
          <p:nvPr/>
        </p:nvSpPr>
        <p:spPr>
          <a:xfrm>
            <a:off x="457200" y="1410000"/>
            <a:ext cx="8229600" cy="40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000"/>
              <a:buFont typeface="Arial"/>
              <a:buNone/>
            </a:pPr>
            <a:r>
              <a:rPr lang="en-GB" sz="2000" b="1" i="0" u="none" strike="noStrike" cap="none" dirty="0">
                <a:solidFill>
                  <a:schemeClr val="dk1"/>
                </a:solidFill>
                <a:latin typeface="Arial"/>
                <a:ea typeface="Arial"/>
                <a:cs typeface="Arial"/>
                <a:sym typeface="Arial"/>
              </a:rPr>
              <a:t>Assessment Objectives</a:t>
            </a:r>
            <a:endParaRPr sz="2000" b="1" i="0" u="none" strike="noStrike" cap="none" dirty="0">
              <a:solidFill>
                <a:schemeClr val="dk1"/>
              </a:solidFill>
              <a:latin typeface="Arial"/>
              <a:ea typeface="Arial"/>
              <a:cs typeface="Arial"/>
              <a:sym typeface="Arial"/>
            </a:endParaRPr>
          </a:p>
        </p:txBody>
      </p:sp>
      <p:graphicFrame>
        <p:nvGraphicFramePr>
          <p:cNvPr id="292" name="Google Shape;292;p4"/>
          <p:cNvGraphicFramePr/>
          <p:nvPr/>
        </p:nvGraphicFramePr>
        <p:xfrm>
          <a:off x="952500" y="2032525"/>
          <a:ext cx="7239000" cy="4464587"/>
        </p:xfrm>
        <a:graphic>
          <a:graphicData uri="http://schemas.openxmlformats.org/drawingml/2006/table">
            <a:tbl>
              <a:tblPr>
                <a:noFill/>
                <a:tableStyleId>{45C8FB1B-D45D-4243-BAC4-17526F19C9A5}</a:tableStyleId>
              </a:tblPr>
              <a:tblGrid>
                <a:gridCol w="14478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tblGrid>
              <a:tr h="422800">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 </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A01</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AO2</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AO3</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Total</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8472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AS Unit 1</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10%</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(25%)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7.5%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(18.75%)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7.5%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(18.75%)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25%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(62.5%)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8472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AS Unit 2</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6%</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(15%)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4.5%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(11.25%)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4.5%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(11.25%)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15%</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(37.5%)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8472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A2 Unit 3</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12%</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 </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18%</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00"/>
                    </a:solidFill>
                  </a:tcPr>
                </a:tc>
                <a:extLst>
                  <a:ext uri="{0D108BD9-81ED-4DB2-BD59-A6C34878D82A}">
                    <a16:rowId xmlns:a16="http://schemas.microsoft.com/office/drawing/2014/main" val="10003"/>
                  </a:ext>
                </a:extLst>
              </a:tr>
              <a:tr h="8472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A2 Unit 4</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12%</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 </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18%</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422800">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Overall weighting</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40%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100%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8"/>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285" name="Google Shape;285;p8"/>
          <p:cNvSpPr txBox="1"/>
          <p:nvPr/>
        </p:nvSpPr>
        <p:spPr>
          <a:xfrm>
            <a:off x="287524" y="1421160"/>
            <a:ext cx="8568900" cy="4009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mj-lt"/>
                <a:ea typeface="Calibri"/>
                <a:cs typeface="Calibri"/>
                <a:sym typeface="Calibri"/>
              </a:rPr>
              <a:t>Assessment Objectives:</a:t>
            </a:r>
            <a:endParaRPr sz="2400" b="1" i="0" u="none" strike="noStrike" cap="none" dirty="0">
              <a:solidFill>
                <a:schemeClr val="dk1"/>
              </a:solidFill>
              <a:latin typeface="+mj-lt"/>
              <a:ea typeface="Calibri"/>
              <a:cs typeface="Calibri"/>
              <a:sym typeface="Calibri"/>
            </a:endParaRPr>
          </a:p>
          <a:p>
            <a:pPr marL="0" marR="0" lvl="0" indent="0" algn="l" rtl="0">
              <a:lnSpc>
                <a:spcPct val="100000"/>
              </a:lnSpc>
              <a:spcBef>
                <a:spcPts val="0"/>
              </a:spcBef>
              <a:spcAft>
                <a:spcPts val="0"/>
              </a:spcAft>
              <a:buClr>
                <a:srgbClr val="000000"/>
              </a:buClr>
              <a:buSzPts val="1500"/>
              <a:buFont typeface="Arial"/>
              <a:buNone/>
            </a:pPr>
            <a:r>
              <a:rPr lang="en-GB" sz="1500" b="0" i="0" u="none" strike="noStrike" cap="none" dirty="0">
                <a:solidFill>
                  <a:schemeClr val="dk1"/>
                </a:solidFill>
                <a:latin typeface="+mj-lt"/>
                <a:ea typeface="Verdana"/>
                <a:cs typeface="Verdana"/>
                <a:sym typeface="Verdana"/>
              </a:rPr>
              <a:t>Unit </a:t>
            </a:r>
            <a:r>
              <a:rPr lang="en-GB" sz="1500" dirty="0">
                <a:solidFill>
                  <a:schemeClr val="dk1"/>
                </a:solidFill>
                <a:latin typeface="+mj-lt"/>
                <a:ea typeface="Verdana"/>
                <a:cs typeface="Verdana"/>
                <a:sym typeface="Verdana"/>
              </a:rPr>
              <a:t>3 </a:t>
            </a:r>
            <a:r>
              <a:rPr lang="en-GB" sz="1500" b="0" i="0" u="none" strike="noStrike" cap="none" dirty="0">
                <a:solidFill>
                  <a:schemeClr val="dk1"/>
                </a:solidFill>
                <a:latin typeface="+mj-lt"/>
                <a:ea typeface="Verdana"/>
                <a:cs typeface="Verdana"/>
                <a:sym typeface="Verdana"/>
              </a:rPr>
              <a:t>tests knowledge and understanding of legal rules and principles in relation to the two areas of substantive law students have studied.  Unit </a:t>
            </a:r>
            <a:r>
              <a:rPr lang="en-GB" sz="1500" dirty="0">
                <a:solidFill>
                  <a:schemeClr val="dk1"/>
                </a:solidFill>
                <a:latin typeface="+mj-lt"/>
                <a:ea typeface="Verdana"/>
                <a:cs typeface="Verdana"/>
                <a:sym typeface="Verdana"/>
              </a:rPr>
              <a:t>3</a:t>
            </a:r>
            <a:r>
              <a:rPr lang="en-GB" sz="1500" b="0" i="0" u="none" strike="noStrike" cap="none" dirty="0">
                <a:solidFill>
                  <a:schemeClr val="dk1"/>
                </a:solidFill>
                <a:latin typeface="+mj-lt"/>
                <a:ea typeface="Verdana"/>
                <a:cs typeface="Verdana"/>
                <a:sym typeface="Verdana"/>
              </a:rPr>
              <a:t> focuses on their ability to </a:t>
            </a:r>
            <a:r>
              <a:rPr lang="en-GB" sz="1500" b="1" i="0" u="sng" strike="noStrike" cap="none" dirty="0">
                <a:solidFill>
                  <a:schemeClr val="dk1"/>
                </a:solidFill>
                <a:latin typeface="+mj-lt"/>
                <a:ea typeface="Verdana"/>
                <a:cs typeface="Verdana"/>
                <a:sym typeface="Verdana"/>
              </a:rPr>
              <a:t>explain</a:t>
            </a:r>
            <a:r>
              <a:rPr lang="en-GB" sz="1500" b="0" i="0" u="none" strike="noStrike" cap="none" dirty="0">
                <a:solidFill>
                  <a:schemeClr val="dk1"/>
                </a:solidFill>
                <a:latin typeface="+mj-lt"/>
                <a:ea typeface="Verdana"/>
                <a:cs typeface="Verdana"/>
                <a:sym typeface="Verdana"/>
              </a:rPr>
              <a:t> the law (AO1 skills) </a:t>
            </a:r>
            <a:r>
              <a:rPr lang="en-GB" sz="1500" b="0" i="1" u="none" strike="noStrike" cap="none" dirty="0">
                <a:solidFill>
                  <a:schemeClr val="dk1"/>
                </a:solidFill>
                <a:latin typeface="+mj-lt"/>
                <a:ea typeface="Verdana"/>
                <a:cs typeface="Verdana"/>
                <a:sym typeface="Verdana"/>
              </a:rPr>
              <a:t>and</a:t>
            </a:r>
            <a:r>
              <a:rPr lang="en-GB" sz="1500" b="0" i="0" u="none" strike="noStrike" cap="none" dirty="0">
                <a:solidFill>
                  <a:schemeClr val="dk1"/>
                </a:solidFill>
                <a:latin typeface="+mj-lt"/>
                <a:ea typeface="Verdana"/>
                <a:cs typeface="Verdana"/>
                <a:sym typeface="Verdana"/>
              </a:rPr>
              <a:t> </a:t>
            </a:r>
            <a:r>
              <a:rPr lang="en-GB" sz="1500" b="1" u="sng" dirty="0">
                <a:solidFill>
                  <a:schemeClr val="dk1"/>
                </a:solidFill>
                <a:latin typeface="+mj-lt"/>
                <a:ea typeface="Verdana"/>
                <a:cs typeface="Verdana"/>
                <a:sym typeface="Verdana"/>
              </a:rPr>
              <a:t>apply</a:t>
            </a:r>
            <a:r>
              <a:rPr lang="en-GB" sz="1500" b="1" dirty="0">
                <a:solidFill>
                  <a:schemeClr val="dk1"/>
                </a:solidFill>
                <a:latin typeface="+mj-lt"/>
                <a:ea typeface="Verdana"/>
                <a:cs typeface="Verdana"/>
                <a:sym typeface="Verdana"/>
              </a:rPr>
              <a:t> </a:t>
            </a:r>
            <a:r>
              <a:rPr lang="en-GB" sz="1500" b="0" i="0" u="none" strike="noStrike" cap="none" dirty="0">
                <a:solidFill>
                  <a:schemeClr val="dk1"/>
                </a:solidFill>
                <a:latin typeface="+mj-lt"/>
                <a:ea typeface="Verdana"/>
                <a:cs typeface="Verdana"/>
                <a:sym typeface="Verdana"/>
              </a:rPr>
              <a:t>the law (AO</a:t>
            </a:r>
            <a:r>
              <a:rPr lang="en-GB" sz="1500" dirty="0">
                <a:solidFill>
                  <a:schemeClr val="dk1"/>
                </a:solidFill>
                <a:latin typeface="+mj-lt"/>
                <a:ea typeface="Verdana"/>
                <a:cs typeface="Verdana"/>
                <a:sym typeface="Verdana"/>
              </a:rPr>
              <a:t>2</a:t>
            </a:r>
            <a:r>
              <a:rPr lang="en-GB" sz="1500" b="0" i="0" u="none" strike="noStrike" cap="none" dirty="0">
                <a:solidFill>
                  <a:schemeClr val="dk1"/>
                </a:solidFill>
                <a:latin typeface="+mj-lt"/>
                <a:ea typeface="Verdana"/>
                <a:cs typeface="Verdana"/>
                <a:sym typeface="Verdana"/>
              </a:rPr>
              <a:t> skills)</a:t>
            </a:r>
            <a:endParaRPr sz="1400" b="0" i="0" u="none" strike="noStrike" cap="none" dirty="0">
              <a:solidFill>
                <a:srgbClr val="000000"/>
              </a:solidFill>
              <a:latin typeface="+mj-lt"/>
              <a:ea typeface="Arial"/>
              <a:cs typeface="Arial"/>
              <a:sym typeface="Arial"/>
            </a:endParaRPr>
          </a:p>
          <a:p>
            <a:pPr marL="0" marR="0" lvl="0" indent="0" algn="l" rtl="0">
              <a:lnSpc>
                <a:spcPct val="100000"/>
              </a:lnSpc>
              <a:spcBef>
                <a:spcPts val="0"/>
              </a:spcBef>
              <a:spcAft>
                <a:spcPts val="0"/>
              </a:spcAft>
              <a:buClr>
                <a:srgbClr val="000000"/>
              </a:buClr>
              <a:buSzPts val="1500"/>
              <a:buFont typeface="Arial"/>
              <a:buNone/>
            </a:pPr>
            <a:endParaRPr sz="1500" b="0" i="0" u="none" strike="noStrike" cap="none" dirty="0">
              <a:solidFill>
                <a:schemeClr val="dk1"/>
              </a:solidFill>
              <a:latin typeface="+mj-lt"/>
              <a:ea typeface="Verdana"/>
              <a:cs typeface="Verdana"/>
              <a:sym typeface="Verdana"/>
            </a:endParaRPr>
          </a:p>
          <a:p>
            <a:pPr marL="0" marR="0" lvl="0" indent="0" algn="l" rtl="0">
              <a:lnSpc>
                <a:spcPct val="100000"/>
              </a:lnSpc>
              <a:spcBef>
                <a:spcPts val="0"/>
              </a:spcBef>
              <a:spcAft>
                <a:spcPts val="0"/>
              </a:spcAft>
              <a:buClr>
                <a:srgbClr val="000000"/>
              </a:buClr>
              <a:buSzPts val="1500"/>
              <a:buFont typeface="Arial"/>
              <a:buNone/>
            </a:pPr>
            <a:r>
              <a:rPr lang="en-GB" sz="1500" b="0" i="0" u="none" strike="noStrike" cap="none" dirty="0">
                <a:solidFill>
                  <a:schemeClr val="dk1"/>
                </a:solidFill>
                <a:latin typeface="+mj-lt"/>
                <a:ea typeface="Verdana"/>
                <a:cs typeface="Verdana"/>
                <a:sym typeface="Verdana"/>
              </a:rPr>
              <a:t>Each </a:t>
            </a:r>
            <a:r>
              <a:rPr lang="en-GB" sz="1500" dirty="0">
                <a:solidFill>
                  <a:schemeClr val="dk1"/>
                </a:solidFill>
                <a:latin typeface="+mj-lt"/>
                <a:ea typeface="Verdana"/>
                <a:cs typeface="Verdana"/>
                <a:sym typeface="Verdana"/>
              </a:rPr>
              <a:t>problem </a:t>
            </a:r>
            <a:r>
              <a:rPr lang="en-GB" sz="1500" b="0" i="0" u="none" strike="noStrike" cap="none" dirty="0">
                <a:solidFill>
                  <a:schemeClr val="dk1"/>
                </a:solidFill>
                <a:latin typeface="+mj-lt"/>
                <a:ea typeface="Verdana"/>
                <a:cs typeface="Verdana"/>
                <a:sym typeface="Verdana"/>
              </a:rPr>
              <a:t> question is worth 50 marks is examining AO1 (knowledge and understanding) </a:t>
            </a:r>
            <a:r>
              <a:rPr lang="en-GB" sz="1500" b="0" i="1" u="none" strike="noStrike" cap="none" dirty="0">
                <a:solidFill>
                  <a:schemeClr val="dk1"/>
                </a:solidFill>
                <a:latin typeface="+mj-lt"/>
                <a:ea typeface="Verdana"/>
                <a:cs typeface="Verdana"/>
                <a:sym typeface="Verdana"/>
              </a:rPr>
              <a:t>and </a:t>
            </a:r>
            <a:r>
              <a:rPr lang="en-GB" sz="1500" b="0" i="0" u="none" strike="noStrike" cap="none" dirty="0">
                <a:solidFill>
                  <a:schemeClr val="dk1"/>
                </a:solidFill>
                <a:latin typeface="+mj-lt"/>
                <a:ea typeface="Verdana"/>
                <a:cs typeface="Verdana"/>
                <a:sym typeface="Verdana"/>
              </a:rPr>
              <a:t>AO</a:t>
            </a:r>
            <a:r>
              <a:rPr lang="en-GB" sz="1500" dirty="0">
                <a:solidFill>
                  <a:schemeClr val="dk1"/>
                </a:solidFill>
                <a:latin typeface="+mj-lt"/>
                <a:ea typeface="Verdana"/>
                <a:cs typeface="Verdana"/>
                <a:sym typeface="Verdana"/>
              </a:rPr>
              <a:t>2</a:t>
            </a:r>
            <a:r>
              <a:rPr lang="en-GB" sz="1500" b="0" i="0" u="none" strike="noStrike" cap="none" dirty="0">
                <a:solidFill>
                  <a:schemeClr val="dk1"/>
                </a:solidFill>
                <a:latin typeface="+mj-lt"/>
                <a:ea typeface="Verdana"/>
                <a:cs typeface="Verdana"/>
                <a:sym typeface="Verdana"/>
              </a:rPr>
              <a:t> (a</a:t>
            </a:r>
            <a:r>
              <a:rPr lang="en-GB" sz="1500" dirty="0">
                <a:solidFill>
                  <a:schemeClr val="dk1"/>
                </a:solidFill>
                <a:latin typeface="+mj-lt"/>
                <a:ea typeface="Verdana"/>
                <a:cs typeface="Verdana"/>
                <a:sym typeface="Verdana"/>
              </a:rPr>
              <a:t>pplication</a:t>
            </a:r>
            <a:r>
              <a:rPr lang="en-GB" sz="1500" b="0" i="0" u="none" strike="noStrike" cap="none" dirty="0">
                <a:solidFill>
                  <a:schemeClr val="dk1"/>
                </a:solidFill>
                <a:latin typeface="+mj-lt"/>
                <a:ea typeface="Verdana"/>
                <a:cs typeface="Verdana"/>
                <a:sym typeface="Verdana"/>
              </a:rPr>
              <a:t>) skills.</a:t>
            </a:r>
            <a:endParaRPr sz="1500" b="0" i="0" u="none" strike="noStrike" cap="none" dirty="0">
              <a:solidFill>
                <a:srgbClr val="000000"/>
              </a:solidFill>
              <a:latin typeface="+mj-lt"/>
              <a:ea typeface="Verdana"/>
              <a:cs typeface="Verdana"/>
              <a:sym typeface="Verdana"/>
            </a:endParaRPr>
          </a:p>
          <a:p>
            <a:pPr marL="0" marR="0" lvl="0" indent="0" algn="l" rtl="0">
              <a:lnSpc>
                <a:spcPct val="115000"/>
              </a:lnSpc>
              <a:spcBef>
                <a:spcPts val="1200"/>
              </a:spcBef>
              <a:spcAft>
                <a:spcPts val="0"/>
              </a:spcAft>
              <a:buClr>
                <a:schemeClr val="dk1"/>
              </a:buClr>
              <a:buSzPts val="1100"/>
              <a:buFont typeface="Arial"/>
              <a:buNone/>
            </a:pPr>
            <a:endParaRPr sz="15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dirty="0">
              <a:solidFill>
                <a:schemeClr val="dk1"/>
              </a:solidFill>
              <a:latin typeface="Verdana"/>
              <a:ea typeface="Verdana"/>
              <a:cs typeface="Verdana"/>
              <a:sym typeface="Verdana"/>
            </a:endParaRPr>
          </a:p>
          <a:p>
            <a:pPr marL="0" marR="0" lvl="0" indent="0" algn="l" rtl="0">
              <a:lnSpc>
                <a:spcPct val="115000"/>
              </a:lnSpc>
              <a:spcBef>
                <a:spcPts val="1200"/>
              </a:spcBef>
              <a:spcAft>
                <a:spcPts val="0"/>
              </a:spcAft>
              <a:buClr>
                <a:schemeClr val="dk1"/>
              </a:buClr>
              <a:buSzPts val="1100"/>
              <a:buFont typeface="Arial"/>
              <a:buNone/>
            </a:pPr>
            <a:endParaRPr sz="1500" b="0" i="0" u="none" strike="noStrike" cap="none" dirty="0">
              <a:solidFill>
                <a:schemeClr val="dk1"/>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2000"/>
              <a:buFont typeface="Arial"/>
              <a:buNone/>
            </a:pPr>
            <a:r>
              <a:rPr lang="en-GB" sz="2000" b="0" i="0" u="none" strike="noStrike" cap="none" dirty="0">
                <a:solidFill>
                  <a:srgbClr val="FF0000"/>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5"/>
          <p:cNvSpPr txBox="1"/>
          <p:nvPr/>
        </p:nvSpPr>
        <p:spPr>
          <a:xfrm>
            <a:off x="1109663" y="257418"/>
            <a:ext cx="7577137" cy="90805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298" name="Google Shape;298;p5"/>
          <p:cNvSpPr txBox="1"/>
          <p:nvPr/>
        </p:nvSpPr>
        <p:spPr>
          <a:xfrm>
            <a:off x="287525" y="1421152"/>
            <a:ext cx="8568900" cy="540143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Arial"/>
                <a:ea typeface="Arial"/>
                <a:cs typeface="Arial"/>
                <a:sym typeface="Arial"/>
              </a:rPr>
              <a:t>Assessment Purpose</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Arial"/>
                <a:ea typeface="Arial"/>
                <a:cs typeface="Arial"/>
                <a:sym typeface="Arial"/>
              </a:rPr>
              <a:t>Unit </a:t>
            </a:r>
            <a:r>
              <a:rPr lang="en-GB" sz="2400" b="1" dirty="0">
                <a:solidFill>
                  <a:schemeClr val="dk1"/>
                </a:solidFill>
              </a:rPr>
              <a:t>3</a:t>
            </a:r>
            <a:r>
              <a:rPr lang="en-GB" sz="2400" b="1" i="0" u="none" strike="noStrike" cap="none" dirty="0">
                <a:solidFill>
                  <a:schemeClr val="dk1"/>
                </a:solidFill>
                <a:latin typeface="Arial"/>
                <a:ea typeface="Arial"/>
                <a:cs typeface="Arial"/>
                <a:sym typeface="Arial"/>
              </a:rPr>
              <a:t> – Substantive Law </a:t>
            </a:r>
            <a:r>
              <a:rPr lang="en-GB" sz="2400" b="1" dirty="0">
                <a:solidFill>
                  <a:schemeClr val="dk1"/>
                </a:solidFill>
              </a:rPr>
              <a:t>in Practice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Arial"/>
                <a:ea typeface="Arial"/>
                <a:cs typeface="Arial"/>
                <a:sym typeface="Arial"/>
              </a:rPr>
              <a:t>This unit requires learners to demonstrate knowledge and understanding of two areas of law from the areas listed below:  </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400"/>
              <a:buFont typeface="Arial"/>
              <a:buChar char="•"/>
            </a:pPr>
            <a:r>
              <a:rPr lang="en-GB" sz="1400" b="0" i="0" u="none" strike="noStrike" cap="none" dirty="0">
                <a:solidFill>
                  <a:srgbClr val="000000"/>
                </a:solidFill>
                <a:latin typeface="Arial"/>
                <a:ea typeface="Arial"/>
                <a:cs typeface="Arial"/>
                <a:sym typeface="Arial"/>
              </a:rPr>
              <a:t>human rights law </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400"/>
              <a:buFont typeface="Arial"/>
              <a:buChar char="•"/>
            </a:pPr>
            <a:r>
              <a:rPr lang="en-GB" sz="1400" b="0" i="0" u="none" strike="noStrike" cap="none" dirty="0">
                <a:solidFill>
                  <a:srgbClr val="000000"/>
                </a:solidFill>
                <a:latin typeface="Arial"/>
                <a:ea typeface="Arial"/>
                <a:cs typeface="Arial"/>
                <a:sym typeface="Arial"/>
              </a:rPr>
              <a:t>law of contract </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400"/>
              <a:buFont typeface="Arial"/>
              <a:buChar char="•"/>
            </a:pPr>
            <a:r>
              <a:rPr lang="en-GB" sz="1400" b="0" i="0" u="none" strike="noStrike" cap="none" dirty="0">
                <a:solidFill>
                  <a:srgbClr val="000000"/>
                </a:solidFill>
                <a:latin typeface="Arial"/>
                <a:ea typeface="Arial"/>
                <a:cs typeface="Arial"/>
                <a:sym typeface="Arial"/>
              </a:rPr>
              <a:t>criminal law.</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GB" dirty="0"/>
              <a:t>Unit 3 requires learners to demonstrate knowledge and understanding of legal rules and principles in relation to the two areas of substantive law they have studied.  Unit 3 examines their ability to explain the law (AO1 skills) and apply the law (AO2 skills)</a:t>
            </a:r>
            <a:endParaRPr dirty="0"/>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Arial"/>
                <a:ea typeface="Arial"/>
                <a:cs typeface="Arial"/>
                <a:sym typeface="Arial"/>
              </a:rPr>
              <a:t>Where appropriate, relevant case law and authority should be used.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Arial"/>
                <a:ea typeface="Arial"/>
                <a:cs typeface="Arial"/>
                <a:sym typeface="Arial"/>
              </a:rPr>
              <a:t>Legal skills are intrinsic to this unit.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000000"/>
                </a:solidFill>
                <a:latin typeface="Arial"/>
                <a:ea typeface="Arial"/>
                <a:cs typeface="Arial"/>
                <a:sym typeface="Arial"/>
              </a:rPr>
              <a:t>Please see the A Level Law specification for the content to be covered in Unit </a:t>
            </a:r>
            <a:r>
              <a:rPr lang="en-GB" b="1" dirty="0"/>
              <a:t>3</a:t>
            </a:r>
            <a:r>
              <a:rPr lang="en-GB" sz="1400" b="1" i="0" u="none" strike="noStrike" cap="none" dirty="0">
                <a:solidFill>
                  <a:srgbClr val="000000"/>
                </a:solidFill>
                <a:latin typeface="Arial"/>
                <a:ea typeface="Arial"/>
                <a:cs typeface="Arial"/>
                <a:sym typeface="Arial"/>
              </a:rPr>
              <a:t> and also see the Summer 2021 Adaptations document for content that has been removed.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700" b="1" i="0" u="none" strike="noStrike" cap="none" dirty="0">
              <a:solidFill>
                <a:srgbClr val="FF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gbf1d83ae03_0_236"/>
          <p:cNvSpPr txBox="1"/>
          <p:nvPr/>
        </p:nvSpPr>
        <p:spPr>
          <a:xfrm>
            <a:off x="1109663" y="257418"/>
            <a:ext cx="7577100" cy="908100"/>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lt1"/>
              </a:buClr>
              <a:buSzPts val="4000"/>
              <a:buFont typeface="Arial"/>
              <a:buNone/>
            </a:pPr>
            <a:r>
              <a:rPr lang="en-GB" sz="40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p:txBody>
      </p:sp>
      <p:sp>
        <p:nvSpPr>
          <p:cNvPr id="322" name="Google Shape;322;gbf1d83ae03_0_236"/>
          <p:cNvSpPr txBox="1"/>
          <p:nvPr/>
        </p:nvSpPr>
        <p:spPr>
          <a:xfrm>
            <a:off x="287525" y="1421152"/>
            <a:ext cx="8568900" cy="517060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mj-lt"/>
                <a:ea typeface="Arial"/>
                <a:cs typeface="Arial"/>
                <a:sym typeface="Arial"/>
              </a:rPr>
              <a:t>Marking bands:</a:t>
            </a:r>
            <a:endParaRPr sz="2400" b="1" i="0" u="none" strike="noStrike" cap="none" dirty="0">
              <a:solidFill>
                <a:srgbClr val="FF0000"/>
              </a:solidFill>
              <a:latin typeface="+mj-lt"/>
              <a:ea typeface="Calibri"/>
              <a:cs typeface="Calibri"/>
              <a:sym typeface="Calibri"/>
            </a:endParaRPr>
          </a:p>
          <a:p>
            <a:pPr marL="457200" marR="0" lvl="0" indent="-323850" algn="l" rtl="0">
              <a:lnSpc>
                <a:spcPct val="120000"/>
              </a:lnSpc>
              <a:spcBef>
                <a:spcPts val="0"/>
              </a:spcBef>
              <a:spcAft>
                <a:spcPts val="0"/>
              </a:spcAft>
              <a:buClr>
                <a:schemeClr val="dk1"/>
              </a:buClr>
              <a:buSzPts val="1500"/>
              <a:buFont typeface="Calibri"/>
              <a:buChar char="●"/>
            </a:pPr>
            <a:r>
              <a:rPr lang="en-GB" sz="1500" b="0" i="0" u="none" strike="noStrike" cap="none" dirty="0">
                <a:solidFill>
                  <a:schemeClr val="dk1"/>
                </a:solidFill>
                <a:latin typeface="+mj-lt"/>
                <a:ea typeface="Calibri"/>
                <a:cs typeface="Calibri"/>
                <a:sym typeface="Calibri"/>
              </a:rPr>
              <a:t>It is worth looking at the set structure of the mark scheme grids examiners use as a way of approaching the marking of student responses.   These mark scheme bandings will give an idea </a:t>
            </a:r>
            <a:r>
              <a:rPr lang="en-GB" sz="1500" b="0" i="0" u="none" strike="noStrike" cap="none" dirty="0">
                <a:solidFill>
                  <a:schemeClr val="dk1"/>
                </a:solidFill>
                <a:latin typeface="+mj-lt"/>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of</a:t>
            </a:r>
            <a:r>
              <a:rPr lang="en-GB" sz="1500" b="0" i="0" u="none" strike="noStrike" cap="none" dirty="0">
                <a:solidFill>
                  <a:schemeClr val="dk1"/>
                </a:solidFill>
                <a:latin typeface="+mj-lt"/>
                <a:ea typeface="Calibri"/>
                <a:cs typeface="Calibri"/>
                <a:sym typeface="Calibri"/>
              </a:rPr>
              <a:t> what is expected in the response.  The exact nature of the mark schemes may change depending on the question.  However, there are some key aspects that will remain that are useful to consider before you mark any responses.</a:t>
            </a:r>
            <a:endParaRPr sz="1500" b="0" i="0" u="none" strike="noStrike" cap="none" dirty="0">
              <a:solidFill>
                <a:schemeClr val="dk1"/>
              </a:solidFill>
              <a:latin typeface="+mj-lt"/>
              <a:ea typeface="Calibri"/>
              <a:cs typeface="Calibri"/>
              <a:sym typeface="Calibri"/>
            </a:endParaRPr>
          </a:p>
          <a:p>
            <a:pPr marL="457200" marR="0" lvl="0" indent="-323850" algn="l" rtl="0">
              <a:lnSpc>
                <a:spcPct val="120000"/>
              </a:lnSpc>
              <a:spcBef>
                <a:spcPts val="0"/>
              </a:spcBef>
              <a:spcAft>
                <a:spcPts val="0"/>
              </a:spcAft>
              <a:buClr>
                <a:schemeClr val="dk1"/>
              </a:buClr>
              <a:buSzPts val="1500"/>
              <a:buFont typeface="Calibri"/>
              <a:buChar char="●"/>
            </a:pPr>
            <a:r>
              <a:rPr lang="en-GB" sz="1500" b="0" i="0" u="none" strike="noStrike" cap="none" dirty="0">
                <a:solidFill>
                  <a:schemeClr val="dk1"/>
                </a:solidFill>
                <a:latin typeface="+mj-lt"/>
                <a:ea typeface="Calibri"/>
                <a:cs typeface="Calibri"/>
                <a:sym typeface="Calibri"/>
              </a:rPr>
              <a:t>The first thing to note is that the mark bands feature 4 or 5 key descriptors. 4 descriptors for the A01 for Unit </a:t>
            </a:r>
            <a:r>
              <a:rPr lang="en-GB" sz="1500" dirty="0">
                <a:solidFill>
                  <a:schemeClr val="dk1"/>
                </a:solidFill>
                <a:latin typeface="+mj-lt"/>
                <a:ea typeface="Calibri"/>
                <a:cs typeface="Calibri"/>
                <a:sym typeface="Calibri"/>
              </a:rPr>
              <a:t>3</a:t>
            </a:r>
            <a:r>
              <a:rPr lang="en-GB" sz="1500" b="0" i="0" u="none" strike="noStrike" cap="none" dirty="0">
                <a:solidFill>
                  <a:schemeClr val="dk1"/>
                </a:solidFill>
                <a:latin typeface="+mj-lt"/>
                <a:ea typeface="Calibri"/>
                <a:cs typeface="Calibri"/>
                <a:sym typeface="Calibri"/>
              </a:rPr>
              <a:t> and 5 descriptors for A0</a:t>
            </a:r>
            <a:r>
              <a:rPr lang="en-GB" sz="1500" dirty="0">
                <a:solidFill>
                  <a:schemeClr val="dk1"/>
                </a:solidFill>
                <a:latin typeface="+mj-lt"/>
                <a:ea typeface="Calibri"/>
                <a:cs typeface="Calibri"/>
                <a:sym typeface="Calibri"/>
              </a:rPr>
              <a:t>2</a:t>
            </a:r>
            <a:r>
              <a:rPr lang="en-GB" sz="1500" b="0" i="0" u="none" strike="noStrike" cap="none" dirty="0">
                <a:solidFill>
                  <a:schemeClr val="dk1"/>
                </a:solidFill>
                <a:latin typeface="+mj-lt"/>
                <a:ea typeface="Calibri"/>
                <a:cs typeface="Calibri"/>
                <a:sym typeface="Calibri"/>
              </a:rPr>
              <a:t> for Unit 3.</a:t>
            </a:r>
            <a:endParaRPr sz="1500" b="0" i="0" u="none" strike="noStrike" cap="none" dirty="0">
              <a:solidFill>
                <a:schemeClr val="dk1"/>
              </a:solidFill>
              <a:latin typeface="+mj-lt"/>
              <a:ea typeface="Calibri"/>
              <a:cs typeface="Calibri"/>
              <a:sym typeface="Calibri"/>
            </a:endParaRPr>
          </a:p>
          <a:p>
            <a:pPr marL="457200" marR="0" lvl="0" indent="-323850" algn="l" rtl="0">
              <a:lnSpc>
                <a:spcPct val="120000"/>
              </a:lnSpc>
              <a:spcBef>
                <a:spcPts val="0"/>
              </a:spcBef>
              <a:spcAft>
                <a:spcPts val="0"/>
              </a:spcAft>
              <a:buClr>
                <a:schemeClr val="dk1"/>
              </a:buClr>
              <a:buSzPts val="1500"/>
              <a:buFont typeface="Calibri"/>
              <a:buChar char="●"/>
            </a:pPr>
            <a:r>
              <a:rPr lang="en-GB" sz="1500" b="0" i="0" u="none" strike="noStrike" cap="none" dirty="0">
                <a:solidFill>
                  <a:schemeClr val="dk1"/>
                </a:solidFill>
                <a:latin typeface="+mj-lt"/>
                <a:ea typeface="Calibri"/>
                <a:cs typeface="Calibri"/>
                <a:sym typeface="Calibri"/>
              </a:rPr>
              <a:t>Our examiners often use these in the first instance to decide which band the candidate’s answer fits into.  Once the band has been decided the examiner will look at how many of the features of the assessment objective are present in the candidate's answer.  For example, using the AO1 grid on the screen the examiner will look at detail and accuracy, depth and range, terminology, legal authority and structure.</a:t>
            </a:r>
            <a:endParaRPr sz="1500" b="0" i="0" u="none" strike="noStrike" cap="none" dirty="0">
              <a:solidFill>
                <a:schemeClr val="dk1"/>
              </a:solidFill>
              <a:latin typeface="+mj-lt"/>
              <a:ea typeface="Calibri"/>
              <a:cs typeface="Calibri"/>
              <a:sym typeface="Calibri"/>
            </a:endParaRPr>
          </a:p>
          <a:p>
            <a:pPr marL="457200" marR="0" lvl="0" indent="-323850" algn="l" rtl="0">
              <a:lnSpc>
                <a:spcPct val="120000"/>
              </a:lnSpc>
              <a:spcBef>
                <a:spcPts val="0"/>
              </a:spcBef>
              <a:spcAft>
                <a:spcPts val="0"/>
              </a:spcAft>
              <a:buClr>
                <a:schemeClr val="dk1"/>
              </a:buClr>
              <a:buSzPts val="1500"/>
              <a:buFont typeface="Calibri"/>
              <a:buChar char="●"/>
            </a:pPr>
            <a:r>
              <a:rPr lang="en-GB" sz="1500" b="0" i="0" u="none" strike="noStrike" cap="none" dirty="0">
                <a:solidFill>
                  <a:schemeClr val="dk1"/>
                </a:solidFill>
                <a:latin typeface="+mj-lt"/>
                <a:ea typeface="Calibri"/>
                <a:cs typeface="Calibri"/>
                <a:sym typeface="Calibri"/>
              </a:rPr>
              <a:t>A best fit approach to marking is suggested.  Therefore if the candidate’s response fulfils most of the band but is missing an important aspect, the candidate can receive the top band but will be placed at the bottom of it. There is a range within each band allowing for examiners to judge whether a script is solidly within the band, just within the band or nudging the top of the band.</a:t>
            </a:r>
            <a:endParaRPr sz="20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31"/>
          <p:cNvSpPr txBox="1"/>
          <p:nvPr/>
        </p:nvSpPr>
        <p:spPr>
          <a:xfrm>
            <a:off x="1375145" y="62223"/>
            <a:ext cx="7090913" cy="80058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200"/>
              <a:buFont typeface="Arial"/>
              <a:buNone/>
            </a:pPr>
            <a:r>
              <a:rPr lang="en-GB" sz="3200" b="1" i="0" u="none" strike="noStrike" cap="none" dirty="0">
                <a:solidFill>
                  <a:schemeClr val="lt1"/>
                </a:solidFill>
                <a:latin typeface="Arial"/>
                <a:ea typeface="Arial"/>
                <a:cs typeface="Arial"/>
                <a:sym typeface="Arial"/>
              </a:rPr>
              <a:t>Assessing evidence</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r>
              <a:rPr lang="en-GB" sz="3200" b="1" i="0" u="none" strike="noStrike" cap="none" dirty="0">
                <a:solidFill>
                  <a:schemeClr val="lt1"/>
                </a:solidFill>
                <a:latin typeface="Arial"/>
                <a:ea typeface="Arial"/>
                <a:cs typeface="Arial"/>
                <a:sym typeface="Arial"/>
              </a:rPr>
              <a:t>Making bands – Unit </a:t>
            </a:r>
            <a:r>
              <a:rPr lang="en-GB" sz="3200" b="1" dirty="0">
                <a:solidFill>
                  <a:schemeClr val="lt1"/>
                </a:solidFill>
              </a:rPr>
              <a:t>3</a:t>
            </a:r>
            <a:endParaRPr sz="1400" b="0" i="0" u="none" strike="noStrike" cap="none" dirty="0">
              <a:solidFill>
                <a:srgbClr val="000000"/>
              </a:solidFill>
              <a:latin typeface="Arial"/>
              <a:ea typeface="Arial"/>
              <a:cs typeface="Arial"/>
              <a:sym typeface="Arial"/>
            </a:endParaRPr>
          </a:p>
        </p:txBody>
      </p:sp>
      <p:graphicFrame>
        <p:nvGraphicFramePr>
          <p:cNvPr id="329" name="Google Shape;329;p31"/>
          <p:cNvGraphicFramePr/>
          <p:nvPr>
            <p:extLst>
              <p:ext uri="{D42A27DB-BD31-4B8C-83A1-F6EECF244321}">
                <p14:modId xmlns:p14="http://schemas.microsoft.com/office/powerpoint/2010/main" val="2590767431"/>
              </p:ext>
            </p:extLst>
          </p:nvPr>
        </p:nvGraphicFramePr>
        <p:xfrm>
          <a:off x="109708" y="2013437"/>
          <a:ext cx="4260075" cy="1928450"/>
        </p:xfrm>
        <a:graphic>
          <a:graphicData uri="http://schemas.openxmlformats.org/drawingml/2006/table">
            <a:tbl>
              <a:tblPr>
                <a:noFill/>
                <a:tableStyleId>{342741D8-F52F-436B-8030-6BBFE3FA5E38}</a:tableStyleId>
              </a:tblPr>
              <a:tblGrid>
                <a:gridCol w="273975">
                  <a:extLst>
                    <a:ext uri="{9D8B030D-6E8A-4147-A177-3AD203B41FA5}">
                      <a16:colId xmlns:a16="http://schemas.microsoft.com/office/drawing/2014/main" val="20000"/>
                    </a:ext>
                  </a:extLst>
                </a:gridCol>
                <a:gridCol w="973000">
                  <a:extLst>
                    <a:ext uri="{9D8B030D-6E8A-4147-A177-3AD203B41FA5}">
                      <a16:colId xmlns:a16="http://schemas.microsoft.com/office/drawing/2014/main" val="20001"/>
                    </a:ext>
                  </a:extLst>
                </a:gridCol>
                <a:gridCol w="3013100">
                  <a:extLst>
                    <a:ext uri="{9D8B030D-6E8A-4147-A177-3AD203B41FA5}">
                      <a16:colId xmlns:a16="http://schemas.microsoft.com/office/drawing/2014/main" val="20002"/>
                    </a:ext>
                  </a:extLst>
                </a:gridCol>
              </a:tblGrid>
              <a:tr h="447350">
                <a:tc>
                  <a:txBody>
                    <a:bodyPr/>
                    <a:lstStyle/>
                    <a:p>
                      <a:pPr marL="0" marR="0" lvl="0" indent="0" algn="l" rtl="0">
                        <a:lnSpc>
                          <a:spcPct val="115000"/>
                        </a:lnSpc>
                        <a:spcBef>
                          <a:spcPts val="0"/>
                        </a:spcBef>
                        <a:spcAft>
                          <a:spcPts val="0"/>
                        </a:spcAft>
                        <a:buClr>
                          <a:srgbClr val="000000"/>
                        </a:buClr>
                        <a:buSzPts val="900"/>
                        <a:buFont typeface="Arial"/>
                        <a:buNone/>
                      </a:pPr>
                      <a:r>
                        <a:rPr lang="en-GB" sz="900" u="none" strike="noStrike" cap="none" dirty="0">
                          <a:latin typeface="Calibri"/>
                          <a:ea typeface="Calibri"/>
                          <a:cs typeface="Calibri"/>
                          <a:sym typeface="Calibri"/>
                        </a:rPr>
                        <a:t> </a:t>
                      </a:r>
                      <a:endParaRPr sz="1400" u="none" strike="noStrike" cap="none" dirty="0"/>
                    </a:p>
                  </a:txBody>
                  <a:tcPr marL="54250" marR="54250" marT="0" marB="0">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900"/>
                        <a:buFont typeface="Arial"/>
                        <a:buNone/>
                      </a:pPr>
                      <a:r>
                        <a:rPr lang="en-GB" sz="900" u="none" strike="noStrike" cap="none" dirty="0">
                          <a:latin typeface="Verdana"/>
                          <a:ea typeface="Verdana"/>
                          <a:cs typeface="Verdana"/>
                          <a:sym typeface="Verdana"/>
                        </a:rPr>
                        <a:t>Marks</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900"/>
                        <a:buFont typeface="Arial"/>
                        <a:buNone/>
                      </a:pPr>
                      <a:r>
                        <a:rPr lang="en-GB" sz="900" b="1" u="none" strike="noStrike" cap="none" dirty="0">
                          <a:solidFill>
                            <a:srgbClr val="FF0000"/>
                          </a:solidFill>
                          <a:latin typeface="Verdana"/>
                          <a:ea typeface="Verdana"/>
                          <a:cs typeface="Verdana"/>
                          <a:sym typeface="Verdana"/>
                        </a:rPr>
                        <a:t>AO1</a:t>
                      </a:r>
                      <a:r>
                        <a:rPr lang="en-GB" sz="900" u="none" strike="noStrike" cap="none" dirty="0">
                          <a:latin typeface="Verdana"/>
                          <a:ea typeface="Verdana"/>
                          <a:cs typeface="Verdana"/>
                          <a:sym typeface="Verdana"/>
                        </a:rPr>
                        <a:t>: Demonstrate </a:t>
                      </a:r>
                      <a:r>
                        <a:rPr lang="en-GB" sz="900" b="1" u="none" strike="noStrike" cap="none" dirty="0">
                          <a:solidFill>
                            <a:srgbClr val="FF0000"/>
                          </a:solidFill>
                          <a:latin typeface="Verdana"/>
                          <a:ea typeface="Verdana"/>
                          <a:cs typeface="Verdana"/>
                          <a:sym typeface="Verdana"/>
                        </a:rPr>
                        <a:t>knowledge</a:t>
                      </a:r>
                      <a:r>
                        <a:rPr lang="en-GB" sz="900" u="none" strike="noStrike" cap="none" dirty="0">
                          <a:latin typeface="Verdana"/>
                          <a:ea typeface="Verdana"/>
                          <a:cs typeface="Verdana"/>
                          <a:sym typeface="Verdana"/>
                        </a:rPr>
                        <a:t> and </a:t>
                      </a:r>
                      <a:r>
                        <a:rPr lang="en-GB" sz="900" b="1" u="none" strike="noStrike" cap="none" dirty="0">
                          <a:solidFill>
                            <a:srgbClr val="FF0000"/>
                          </a:solidFill>
                          <a:latin typeface="Verdana"/>
                          <a:ea typeface="Verdana"/>
                          <a:cs typeface="Verdana"/>
                          <a:sym typeface="Verdana"/>
                        </a:rPr>
                        <a:t>understanding</a:t>
                      </a:r>
                      <a:r>
                        <a:rPr lang="en-GB" sz="900" u="none" strike="noStrike" cap="none" dirty="0">
                          <a:latin typeface="Verdana"/>
                          <a:ea typeface="Verdana"/>
                          <a:cs typeface="Verdana"/>
                          <a:sym typeface="Verdana"/>
                        </a:rPr>
                        <a:t> of legal rules and principles</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0"/>
                  </a:ext>
                </a:extLst>
              </a:tr>
              <a:tr h="370275">
                <a:tc>
                  <a:txBody>
                    <a:bodyPr/>
                    <a:lstStyle/>
                    <a:p>
                      <a:pPr marL="0" marR="0" lvl="0" indent="0" algn="ctr" rtl="0">
                        <a:lnSpc>
                          <a:spcPct val="115000"/>
                        </a:lnSpc>
                        <a:spcBef>
                          <a:spcPts val="0"/>
                        </a:spcBef>
                        <a:spcAft>
                          <a:spcPts val="0"/>
                        </a:spcAft>
                        <a:buClr>
                          <a:srgbClr val="000000"/>
                        </a:buClr>
                        <a:buSzPts val="1400"/>
                        <a:buFont typeface="Arial"/>
                        <a:buNone/>
                      </a:pPr>
                      <a:r>
                        <a:rPr lang="en-GB" sz="1400" u="none" strike="noStrike" cap="none" dirty="0">
                          <a:latin typeface="Calibri"/>
                          <a:ea typeface="Calibri"/>
                          <a:cs typeface="Calibri"/>
                          <a:sym typeface="Calibri"/>
                        </a:rPr>
                        <a:t>4</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400"/>
                        <a:buFont typeface="Arial"/>
                        <a:buNone/>
                      </a:pPr>
                      <a:r>
                        <a:rPr lang="en-GB" sz="1400" u="none" strike="noStrike" cap="none" dirty="0">
                          <a:latin typeface="Calibri"/>
                          <a:ea typeface="Calibri"/>
                          <a:cs typeface="Calibri"/>
                          <a:sym typeface="Calibri"/>
                        </a:rPr>
                        <a:t>16-20 </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900"/>
                        <a:buFont typeface="Arial"/>
                        <a:buNone/>
                      </a:pPr>
                      <a:r>
                        <a:rPr lang="en-GB" sz="900" b="1" u="none" strike="noStrike" cap="none" dirty="0">
                          <a:latin typeface="Verdana"/>
                          <a:ea typeface="Verdana"/>
                          <a:cs typeface="Verdana"/>
                          <a:sym typeface="Verdana"/>
                        </a:rPr>
                        <a:t>Excellent</a:t>
                      </a:r>
                      <a:r>
                        <a:rPr lang="en-GB" sz="900" u="none" strike="noStrike" cap="none" dirty="0">
                          <a:latin typeface="Verdana"/>
                          <a:ea typeface="Verdana"/>
                          <a:cs typeface="Verdana"/>
                          <a:sym typeface="Verdana"/>
                        </a:rPr>
                        <a:t>, detailed knowledge and understanding.</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1"/>
                  </a:ext>
                </a:extLst>
              </a:tr>
              <a:tr h="370275">
                <a:tc>
                  <a:txBody>
                    <a:bodyPr/>
                    <a:lstStyle/>
                    <a:p>
                      <a:pPr marL="0" marR="0" lvl="0" indent="0" algn="ctr" rtl="0">
                        <a:lnSpc>
                          <a:spcPct val="115000"/>
                        </a:lnSpc>
                        <a:spcBef>
                          <a:spcPts val="0"/>
                        </a:spcBef>
                        <a:spcAft>
                          <a:spcPts val="0"/>
                        </a:spcAft>
                        <a:buClr>
                          <a:srgbClr val="000000"/>
                        </a:buClr>
                        <a:buSzPts val="1400"/>
                        <a:buFont typeface="Arial"/>
                        <a:buNone/>
                      </a:pPr>
                      <a:r>
                        <a:rPr lang="en-GB" sz="1400" u="none" strike="noStrike" cap="none" dirty="0">
                          <a:latin typeface="Calibri"/>
                          <a:ea typeface="Calibri"/>
                          <a:cs typeface="Calibri"/>
                          <a:sym typeface="Calibri"/>
                        </a:rPr>
                        <a:t>3</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400"/>
                        <a:buFont typeface="Arial"/>
                        <a:buNone/>
                      </a:pPr>
                      <a:r>
                        <a:rPr lang="en-GB" sz="1400" u="none" strike="noStrike" cap="none" dirty="0">
                          <a:latin typeface="Calibri"/>
                          <a:ea typeface="Calibri"/>
                          <a:cs typeface="Calibri"/>
                          <a:sym typeface="Calibri"/>
                        </a:rPr>
                        <a:t>11-15</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900"/>
                        <a:buFont typeface="Arial"/>
                        <a:buNone/>
                      </a:pPr>
                      <a:r>
                        <a:rPr lang="en-GB" sz="900" b="1" u="none" strike="noStrike" cap="none" dirty="0">
                          <a:latin typeface="Verdana"/>
                          <a:ea typeface="Verdana"/>
                          <a:cs typeface="Verdana"/>
                          <a:sym typeface="Verdana"/>
                        </a:rPr>
                        <a:t>Good</a:t>
                      </a:r>
                      <a:r>
                        <a:rPr lang="en-GB" sz="900" u="none" strike="noStrike" cap="none" dirty="0">
                          <a:latin typeface="Verdana"/>
                          <a:ea typeface="Verdana"/>
                          <a:cs typeface="Verdana"/>
                          <a:sym typeface="Verdana"/>
                        </a:rPr>
                        <a:t> knowledge and understanding.</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2"/>
                  </a:ext>
                </a:extLst>
              </a:tr>
              <a:tr h="370275">
                <a:tc>
                  <a:txBody>
                    <a:bodyPr/>
                    <a:lstStyle/>
                    <a:p>
                      <a:pPr marL="0" marR="0" lvl="0" indent="0" algn="ctr" rtl="0">
                        <a:lnSpc>
                          <a:spcPct val="115000"/>
                        </a:lnSpc>
                        <a:spcBef>
                          <a:spcPts val="0"/>
                        </a:spcBef>
                        <a:spcAft>
                          <a:spcPts val="0"/>
                        </a:spcAft>
                        <a:buClr>
                          <a:srgbClr val="000000"/>
                        </a:buClr>
                        <a:buSzPts val="1400"/>
                        <a:buFont typeface="Arial"/>
                        <a:buNone/>
                      </a:pPr>
                      <a:r>
                        <a:rPr lang="en-GB" sz="1400" u="none" strike="noStrike" cap="none" dirty="0">
                          <a:latin typeface="Calibri"/>
                          <a:ea typeface="Calibri"/>
                          <a:cs typeface="Calibri"/>
                          <a:sym typeface="Calibri"/>
                        </a:rPr>
                        <a:t>2</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400"/>
                        <a:buFont typeface="Arial"/>
                        <a:buNone/>
                      </a:pPr>
                      <a:r>
                        <a:rPr lang="en-GB" sz="1400" u="none" strike="noStrike" cap="none" dirty="0">
                          <a:latin typeface="Calibri"/>
                          <a:ea typeface="Calibri"/>
                          <a:cs typeface="Calibri"/>
                          <a:sym typeface="Calibri"/>
                        </a:rPr>
                        <a:t>6-10</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900"/>
                        <a:buFont typeface="Arial"/>
                        <a:buNone/>
                      </a:pPr>
                      <a:r>
                        <a:rPr lang="en-GB" sz="900" b="1" u="none" strike="noStrike" cap="none" dirty="0">
                          <a:latin typeface="Verdana"/>
                          <a:ea typeface="Verdana"/>
                          <a:cs typeface="Verdana"/>
                          <a:sym typeface="Verdana"/>
                        </a:rPr>
                        <a:t>Satisfactory</a:t>
                      </a:r>
                      <a:r>
                        <a:rPr lang="en-GB" sz="900" u="none" strike="noStrike" cap="none" dirty="0">
                          <a:latin typeface="Verdana"/>
                          <a:ea typeface="Verdana"/>
                          <a:cs typeface="Verdana"/>
                          <a:sym typeface="Verdana"/>
                        </a:rPr>
                        <a:t> knowledge and understanding.</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3"/>
                  </a:ext>
                </a:extLst>
              </a:tr>
              <a:tr h="370275">
                <a:tc>
                  <a:txBody>
                    <a:bodyPr/>
                    <a:lstStyle/>
                    <a:p>
                      <a:pPr marL="0" marR="0" lvl="0" indent="0" algn="ctr" rtl="0">
                        <a:lnSpc>
                          <a:spcPct val="115000"/>
                        </a:lnSpc>
                        <a:spcBef>
                          <a:spcPts val="0"/>
                        </a:spcBef>
                        <a:spcAft>
                          <a:spcPts val="0"/>
                        </a:spcAft>
                        <a:buClr>
                          <a:srgbClr val="000000"/>
                        </a:buClr>
                        <a:buSzPts val="1400"/>
                        <a:buFont typeface="Arial"/>
                        <a:buNone/>
                      </a:pPr>
                      <a:r>
                        <a:rPr lang="en-GB" sz="1400" u="none" strike="noStrike" cap="none" dirty="0">
                          <a:latin typeface="Calibri"/>
                          <a:ea typeface="Calibri"/>
                          <a:cs typeface="Calibri"/>
                          <a:sym typeface="Calibri"/>
                        </a:rPr>
                        <a:t>1</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400"/>
                        <a:buFont typeface="Arial"/>
                        <a:buNone/>
                      </a:pPr>
                      <a:r>
                        <a:rPr lang="en-GB" sz="1400" u="none" strike="noStrike" cap="none" dirty="0">
                          <a:latin typeface="Calibri"/>
                          <a:ea typeface="Calibri"/>
                          <a:cs typeface="Calibri"/>
                          <a:sym typeface="Calibri"/>
                        </a:rPr>
                        <a:t>1-5</a:t>
                      </a:r>
                      <a:endParaRPr sz="900"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900"/>
                        <a:buFont typeface="Arial"/>
                        <a:buNone/>
                      </a:pPr>
                      <a:r>
                        <a:rPr lang="en-GB" sz="900" b="1" u="none" strike="noStrike" cap="none" dirty="0">
                          <a:latin typeface="Verdana"/>
                          <a:ea typeface="Verdana"/>
                          <a:cs typeface="Verdana"/>
                          <a:sym typeface="Verdana"/>
                        </a:rPr>
                        <a:t>Basic </a:t>
                      </a:r>
                      <a:r>
                        <a:rPr lang="en-GB" sz="900" b="0" u="none" strike="noStrike" cap="none" dirty="0">
                          <a:latin typeface="Verdana"/>
                          <a:ea typeface="Verdana"/>
                          <a:cs typeface="Verdana"/>
                          <a:sym typeface="Verdana"/>
                        </a:rPr>
                        <a:t>knowledge and understanding</a:t>
                      </a:r>
                      <a:endParaRPr sz="900" b="1" u="none" strike="noStrike" cap="none" dirty="0">
                        <a:latin typeface="Calibri"/>
                        <a:ea typeface="Calibri"/>
                        <a:cs typeface="Calibri"/>
                        <a:sym typeface="Calibri"/>
                      </a:endParaRPr>
                    </a:p>
                  </a:txBody>
                  <a:tcPr marL="54250" marR="54250" marT="0" marB="0" anchor="ctr">
                    <a:lnL w="19050" cap="flat" cmpd="sng">
                      <a:solidFill>
                        <a:srgbClr val="FF0000"/>
                      </a:solidFill>
                      <a:prstDash val="solid"/>
                      <a:round/>
                      <a:headEnd type="none" w="sm" len="sm"/>
                      <a:tailEnd type="none" w="sm" len="sm"/>
                    </a:lnL>
                    <a:lnR w="19050" cap="flat" cmpd="sng">
                      <a:solidFill>
                        <a:srgbClr val="FF0000"/>
                      </a:solidFill>
                      <a:prstDash val="solid"/>
                      <a:round/>
                      <a:headEnd type="none" w="sm" len="sm"/>
                      <a:tailEnd type="none" w="sm" len="sm"/>
                    </a:lnR>
                    <a:lnT w="19050" cap="flat" cmpd="sng">
                      <a:solidFill>
                        <a:srgbClr val="FF0000"/>
                      </a:solidFill>
                      <a:prstDash val="solid"/>
                      <a:round/>
                      <a:headEnd type="none" w="sm" len="sm"/>
                      <a:tailEnd type="none" w="sm" len="sm"/>
                    </a:lnT>
                    <a:lnB w="19050" cap="flat" cmpd="sng">
                      <a:solidFill>
                        <a:srgbClr val="FF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2830423926"/>
              </p:ext>
            </p:extLst>
          </p:nvPr>
        </p:nvGraphicFramePr>
        <p:xfrm>
          <a:off x="4462250" y="1411321"/>
          <a:ext cx="4465674" cy="5284493"/>
        </p:xfrm>
        <a:graphic>
          <a:graphicData uri="http://schemas.openxmlformats.org/drawingml/2006/table">
            <a:tbl>
              <a:tblPr firstRow="1" firstCol="1" bandRow="1"/>
              <a:tblGrid>
                <a:gridCol w="234369">
                  <a:extLst>
                    <a:ext uri="{9D8B030D-6E8A-4147-A177-3AD203B41FA5}">
                      <a16:colId xmlns:a16="http://schemas.microsoft.com/office/drawing/2014/main" val="1086573960"/>
                    </a:ext>
                  </a:extLst>
                </a:gridCol>
                <a:gridCol w="792936">
                  <a:extLst>
                    <a:ext uri="{9D8B030D-6E8A-4147-A177-3AD203B41FA5}">
                      <a16:colId xmlns:a16="http://schemas.microsoft.com/office/drawing/2014/main" val="952843711"/>
                    </a:ext>
                  </a:extLst>
                </a:gridCol>
                <a:gridCol w="3438369">
                  <a:extLst>
                    <a:ext uri="{9D8B030D-6E8A-4147-A177-3AD203B41FA5}">
                      <a16:colId xmlns:a16="http://schemas.microsoft.com/office/drawing/2014/main" val="525764190"/>
                    </a:ext>
                  </a:extLst>
                </a:gridCol>
              </a:tblGrid>
              <a:tr h="276616">
                <a:tc>
                  <a:txBody>
                    <a:bodyPr/>
                    <a:lstStyle/>
                    <a:p>
                      <a:pPr algn="ctr">
                        <a:lnSpc>
                          <a:spcPct val="115000"/>
                        </a:lnSpc>
                        <a:spcAft>
                          <a:spcPts val="0"/>
                        </a:spcAft>
                      </a:pPr>
                      <a:r>
                        <a:rPr lang="en-GB" sz="800" dirty="0">
                          <a:effectLst/>
                          <a:latin typeface="Calibri" panose="020F0502020204030204" pitchFamily="34" charset="0"/>
                          <a:ea typeface="Calibri" panose="020F0502020204030204" pitchFamily="34" charset="0"/>
                          <a:cs typeface="Times New Roman" panose="02020603050405020304" pitchFamily="18" charset="0"/>
                        </a:rPr>
                        <a:t> </a:t>
                      </a: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tc>
                  <a:txBody>
                    <a:bodyPr/>
                    <a:lstStyle/>
                    <a:p>
                      <a:pPr algn="ctr">
                        <a:lnSpc>
                          <a:spcPct val="115000"/>
                        </a:lnSpc>
                        <a:spcAft>
                          <a:spcPts val="0"/>
                        </a:spcAft>
                      </a:pPr>
                      <a:r>
                        <a:rPr lang="en-GB" sz="800" dirty="0">
                          <a:effectLst/>
                          <a:latin typeface="Verdana" panose="020B0604030504040204" pitchFamily="34" charset="0"/>
                          <a:ea typeface="Calibri" panose="020F0502020204030204" pitchFamily="34" charset="0"/>
                          <a:cs typeface="Times New Roman" panose="02020603050405020304" pitchFamily="18" charset="0"/>
                        </a:rPr>
                        <a:t>Marks</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tc>
                  <a:txBody>
                    <a:bodyPr/>
                    <a:lstStyle/>
                    <a:p>
                      <a:pPr algn="ctr">
                        <a:lnSpc>
                          <a:spcPct val="115000"/>
                        </a:lnSpc>
                        <a:spcAft>
                          <a:spcPts val="0"/>
                        </a:spcAft>
                      </a:pPr>
                      <a:r>
                        <a:rPr lang="en-GB" sz="800" dirty="0">
                          <a:solidFill>
                            <a:srgbClr val="00B050"/>
                          </a:solidFill>
                        </a:rPr>
                        <a:t>AO2: Apply legal rules and principles to given scenarios in order to </a:t>
                      </a:r>
                      <a:r>
                        <a:rPr lang="en-GB" sz="800" dirty="0">
                          <a:solidFill>
                            <a:schemeClr val="tx1"/>
                          </a:solidFill>
                        </a:rPr>
                        <a:t>present a legal </a:t>
                      </a:r>
                      <a:r>
                        <a:rPr lang="en-GB" sz="800" dirty="0"/>
                        <a:t>argument using appropriate legal terminology </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3799171069"/>
                  </a:ext>
                </a:extLst>
              </a:tr>
              <a:tr h="1135244">
                <a:tc>
                  <a:txBody>
                    <a:bodyPr/>
                    <a:lstStyle/>
                    <a:p>
                      <a:pPr algn="ctr">
                        <a:lnSpc>
                          <a:spcPct val="115000"/>
                        </a:lnSpc>
                        <a:spcAft>
                          <a:spcPts val="0"/>
                        </a:spcAft>
                      </a:pPr>
                      <a:r>
                        <a:rPr lang="en-GB" sz="1300" dirty="0">
                          <a:effectLst/>
                          <a:latin typeface="Calibri" panose="020F0502020204030204" pitchFamily="34" charset="0"/>
                          <a:ea typeface="Calibri" panose="020F0502020204030204" pitchFamily="34" charset="0"/>
                          <a:cs typeface="Times New Roman" panose="02020603050405020304" pitchFamily="18" charset="0"/>
                        </a:rPr>
                        <a:t>5</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tc>
                  <a:txBody>
                    <a:bodyPr/>
                    <a:lstStyle/>
                    <a:p>
                      <a:pPr algn="ctr">
                        <a:lnSpc>
                          <a:spcPct val="115000"/>
                        </a:lnSpc>
                        <a:spcAft>
                          <a:spcPts val="0"/>
                        </a:spcAft>
                      </a:pPr>
                      <a:r>
                        <a:rPr lang="en-GB" sz="1100" dirty="0">
                          <a:effectLst/>
                          <a:latin typeface="Verdana" panose="020B0604030504040204" pitchFamily="34" charset="0"/>
                          <a:ea typeface="Calibri" panose="020F0502020204030204" pitchFamily="34" charset="0"/>
                          <a:cs typeface="Times New Roman" panose="02020603050405020304" pitchFamily="18" charset="0"/>
                        </a:rPr>
                        <a:t>25-30</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tc>
                  <a:txBody>
                    <a:bodyPr/>
                    <a:lstStyle/>
                    <a:p>
                      <a:pPr algn="l">
                        <a:lnSpc>
                          <a:spcPct val="115000"/>
                        </a:lnSpc>
                        <a:spcAft>
                          <a:spcPts val="0"/>
                        </a:spcAft>
                      </a:pPr>
                      <a:r>
                        <a:rPr lang="en-GB" sz="1000" b="1" dirty="0"/>
                        <a:t>Excellent, </a:t>
                      </a:r>
                      <a:r>
                        <a:rPr lang="en-GB" sz="1000" dirty="0"/>
                        <a:t>detailed application of legal rules and principles</a:t>
                      </a:r>
                      <a:r>
                        <a:rPr lang="en-GB" sz="1000" baseline="0" dirty="0"/>
                        <a:t> to </a:t>
                      </a:r>
                      <a:r>
                        <a:rPr lang="en-GB" sz="1000" dirty="0"/>
                        <a:t>……… </a:t>
                      </a:r>
                    </a:p>
                    <a:p>
                      <a:pPr algn="l">
                        <a:lnSpc>
                          <a:spcPct val="115000"/>
                        </a:lnSpc>
                        <a:spcAft>
                          <a:spcPts val="0"/>
                        </a:spcAft>
                      </a:pPr>
                      <a:r>
                        <a:rPr lang="en-GB" sz="1000" dirty="0"/>
                        <a:t> </a:t>
                      </a:r>
                      <a:r>
                        <a:rPr lang="en-GB" sz="1000" b="1" dirty="0"/>
                        <a:t>Excellen</a:t>
                      </a:r>
                      <a:r>
                        <a:rPr lang="en-GB" sz="1000" dirty="0"/>
                        <a:t>t presentation of a legal argument, using appropriate legal terminology, case law and other legal authorities relating</a:t>
                      </a:r>
                      <a:r>
                        <a:rPr lang="en-GB" sz="1000" baseline="0" dirty="0"/>
                        <a:t> to </a:t>
                      </a:r>
                      <a:r>
                        <a:rPr lang="en-GB" sz="1000" dirty="0"/>
                        <a:t>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1992190754"/>
                  </a:ext>
                </a:extLst>
              </a:tr>
              <a:tr h="1039319">
                <a:tc>
                  <a:txBody>
                    <a:bodyPr/>
                    <a:lstStyle/>
                    <a:p>
                      <a:pPr algn="ctr">
                        <a:lnSpc>
                          <a:spcPct val="115000"/>
                        </a:lnSpc>
                        <a:spcAft>
                          <a:spcPts val="0"/>
                        </a:spcAft>
                      </a:pPr>
                      <a:r>
                        <a:rPr lang="en-GB" sz="1300" b="0" dirty="0">
                          <a:effectLst/>
                          <a:latin typeface="Calibri" panose="020F0502020204030204" pitchFamily="34" charset="0"/>
                          <a:ea typeface="Calibri" panose="020F0502020204030204" pitchFamily="34" charset="0"/>
                          <a:cs typeface="Times New Roman" panose="02020603050405020304" pitchFamily="18" charset="0"/>
                        </a:rPr>
                        <a:t>4</a:t>
                      </a: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tc>
                  <a:txBody>
                    <a:bodyPr/>
                    <a:lstStyle/>
                    <a:p>
                      <a:pPr algn="ctr">
                        <a:lnSpc>
                          <a:spcPct val="115000"/>
                        </a:lnSpc>
                        <a:spcAft>
                          <a:spcPts val="0"/>
                        </a:spcAft>
                      </a:pPr>
                      <a:r>
                        <a:rPr lang="en-GB" sz="1300" dirty="0">
                          <a:effectLst/>
                          <a:latin typeface="Calibri" panose="020F0502020204030204" pitchFamily="34" charset="0"/>
                          <a:ea typeface="Calibri" panose="020F0502020204030204" pitchFamily="34" charset="0"/>
                          <a:cs typeface="Times New Roman" panose="02020603050405020304" pitchFamily="18" charset="0"/>
                        </a:rPr>
                        <a:t>19-24</a:t>
                      </a: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tc>
                  <a:txBody>
                    <a:bodyPr/>
                    <a:lstStyle/>
                    <a:p>
                      <a:pPr algn="l">
                        <a:lnSpc>
                          <a:spcPct val="115000"/>
                        </a:lnSpc>
                        <a:spcAft>
                          <a:spcPts val="0"/>
                        </a:spcAft>
                      </a:pPr>
                      <a:r>
                        <a:rPr lang="en-GB" sz="1000" b="1" dirty="0"/>
                        <a:t>Very good </a:t>
                      </a:r>
                      <a:r>
                        <a:rPr lang="en-GB" sz="1000" dirty="0"/>
                        <a:t>application of legal rules and principles to ……….</a:t>
                      </a:r>
                    </a:p>
                    <a:p>
                      <a:pPr algn="l">
                        <a:lnSpc>
                          <a:spcPct val="115000"/>
                        </a:lnSpc>
                        <a:spcAft>
                          <a:spcPts val="0"/>
                        </a:spcAft>
                      </a:pPr>
                      <a:r>
                        <a:rPr lang="en-GB" sz="1000" dirty="0"/>
                        <a:t> </a:t>
                      </a:r>
                      <a:r>
                        <a:rPr lang="en-GB" sz="1000" b="1" dirty="0"/>
                        <a:t>Very good </a:t>
                      </a:r>
                      <a:r>
                        <a:rPr lang="en-GB" sz="1000" dirty="0"/>
                        <a:t>presentation of a legal argument, using appropriate legal terminology, case law and other legal authorities relating to…….</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533005602"/>
                  </a:ext>
                </a:extLst>
              </a:tr>
              <a:tr h="849035">
                <a:tc>
                  <a:txBody>
                    <a:bodyPr/>
                    <a:lstStyle/>
                    <a:p>
                      <a:pPr algn="ctr">
                        <a:lnSpc>
                          <a:spcPct val="115000"/>
                        </a:lnSpc>
                        <a:spcAft>
                          <a:spcPts val="0"/>
                        </a:spcAft>
                      </a:pPr>
                      <a:r>
                        <a:rPr lang="en-GB" sz="1300" dirty="0">
                          <a:effectLst/>
                          <a:latin typeface="Calibri" panose="020F0502020204030204" pitchFamily="34" charset="0"/>
                          <a:ea typeface="Calibri" panose="020F0502020204030204" pitchFamily="34" charset="0"/>
                          <a:cs typeface="Times New Roman" panose="02020603050405020304" pitchFamily="18" charset="0"/>
                        </a:rPr>
                        <a:t>3</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tc>
                  <a:txBody>
                    <a:bodyPr/>
                    <a:lstStyle/>
                    <a:p>
                      <a:pPr algn="ctr">
                        <a:lnSpc>
                          <a:spcPct val="115000"/>
                        </a:lnSpc>
                        <a:spcAft>
                          <a:spcPts val="0"/>
                        </a:spcAft>
                      </a:pPr>
                      <a:r>
                        <a:rPr lang="en-GB" sz="1100" dirty="0">
                          <a:effectLst/>
                          <a:latin typeface="Verdana" panose="020B0604030504040204" pitchFamily="34" charset="0"/>
                          <a:ea typeface="Calibri" panose="020F0502020204030204" pitchFamily="34" charset="0"/>
                          <a:cs typeface="Times New Roman" panose="02020603050405020304" pitchFamily="18" charset="0"/>
                        </a:rPr>
                        <a:t>13-18</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tc>
                  <a:txBody>
                    <a:bodyPr/>
                    <a:lstStyle/>
                    <a:p>
                      <a:pPr algn="l">
                        <a:lnSpc>
                          <a:spcPct val="115000"/>
                        </a:lnSpc>
                        <a:spcAft>
                          <a:spcPts val="0"/>
                        </a:spcAft>
                      </a:pPr>
                      <a:r>
                        <a:rPr lang="en-GB" sz="1000" b="1" dirty="0"/>
                        <a:t>Good</a:t>
                      </a:r>
                      <a:r>
                        <a:rPr lang="en-GB" sz="1000" dirty="0"/>
                        <a:t> application of legal rules and principles …….</a:t>
                      </a:r>
                    </a:p>
                    <a:p>
                      <a:pPr algn="l">
                        <a:lnSpc>
                          <a:spcPct val="115000"/>
                        </a:lnSpc>
                        <a:spcAft>
                          <a:spcPts val="0"/>
                        </a:spcAft>
                      </a:pPr>
                      <a:r>
                        <a:rPr lang="en-GB" sz="1000" b="1" dirty="0"/>
                        <a:t>Good</a:t>
                      </a:r>
                      <a:r>
                        <a:rPr lang="en-GB" sz="1000" dirty="0"/>
                        <a:t> presentation of a legal argument, using some appropriate legal terminology, case law and other legal authorities relating to……………</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3468463890"/>
                  </a:ext>
                </a:extLst>
              </a:tr>
              <a:tr h="1135244">
                <a:tc>
                  <a:txBody>
                    <a:bodyPr/>
                    <a:lstStyle/>
                    <a:p>
                      <a:pPr algn="ctr">
                        <a:lnSpc>
                          <a:spcPct val="115000"/>
                        </a:lnSpc>
                        <a:spcAft>
                          <a:spcPts val="0"/>
                        </a:spcAft>
                      </a:pPr>
                      <a:r>
                        <a:rPr lang="en-GB" sz="1300" dirty="0">
                          <a:effectLst/>
                          <a:latin typeface="Calibri" panose="020F0502020204030204" pitchFamily="34" charset="0"/>
                          <a:ea typeface="Calibri" panose="020F0502020204030204" pitchFamily="34" charset="0"/>
                          <a:cs typeface="Times New Roman" panose="02020603050405020304" pitchFamily="18" charset="0"/>
                        </a:rPr>
                        <a:t>2</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tc>
                  <a:txBody>
                    <a:bodyPr/>
                    <a:lstStyle/>
                    <a:p>
                      <a:pPr algn="ctr">
                        <a:lnSpc>
                          <a:spcPct val="115000"/>
                        </a:lnSpc>
                        <a:spcAft>
                          <a:spcPts val="0"/>
                        </a:spcAft>
                      </a:pPr>
                      <a:r>
                        <a:rPr lang="en-GB" sz="1100" dirty="0">
                          <a:effectLst/>
                          <a:latin typeface="Verdana" panose="020B0604030504040204" pitchFamily="34" charset="0"/>
                          <a:ea typeface="Calibri" panose="020F0502020204030204" pitchFamily="34" charset="0"/>
                          <a:cs typeface="Times New Roman" panose="02020603050405020304" pitchFamily="18" charset="0"/>
                        </a:rPr>
                        <a:t>7-12</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tc>
                  <a:txBody>
                    <a:bodyPr/>
                    <a:lstStyle/>
                    <a:p>
                      <a:pPr marL="0" marR="0" lvl="0" indent="0" algn="l" defTabSz="457200" rtl="0" eaLnBrk="1" fontAlgn="auto" latinLnBrk="0" hangingPunct="1">
                        <a:lnSpc>
                          <a:spcPct val="115000"/>
                        </a:lnSpc>
                        <a:spcBef>
                          <a:spcPts val="0"/>
                        </a:spcBef>
                        <a:spcAft>
                          <a:spcPts val="0"/>
                        </a:spcAft>
                        <a:buClrTx/>
                        <a:buSzTx/>
                        <a:buFontTx/>
                        <a:buNone/>
                        <a:tabLst/>
                        <a:defRPr/>
                      </a:pPr>
                      <a:r>
                        <a:rPr lang="en-GB" sz="1000" b="1" dirty="0">
                          <a:effectLst/>
                          <a:latin typeface="Verdana" panose="020B0604030504040204" pitchFamily="34" charset="0"/>
                          <a:ea typeface="Calibri" panose="020F0502020204030204" pitchFamily="34" charset="0"/>
                          <a:cs typeface="Arial" panose="020B0604020202020204" pitchFamily="34" charset="0"/>
                        </a:rPr>
                        <a:t> Satisfactory</a:t>
                      </a:r>
                      <a:r>
                        <a:rPr lang="en-GB" sz="1000" dirty="0">
                          <a:effectLst/>
                          <a:latin typeface="Verdana" panose="020B0604030504040204" pitchFamily="34" charset="0"/>
                          <a:ea typeface="Calibri" panose="020F0502020204030204" pitchFamily="34" charset="0"/>
                          <a:cs typeface="Arial" panose="020B0604020202020204" pitchFamily="34" charset="0"/>
                        </a:rPr>
                        <a:t> </a:t>
                      </a:r>
                      <a:r>
                        <a:rPr lang="en-GB" sz="1000" dirty="0"/>
                        <a:t>application of legal rules and principles to ……….</a:t>
                      </a:r>
                    </a:p>
                    <a:p>
                      <a:pPr algn="l">
                        <a:lnSpc>
                          <a:spcPct val="115000"/>
                        </a:lnSpc>
                        <a:spcAft>
                          <a:spcPts val="0"/>
                        </a:spcAft>
                      </a:pP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15000"/>
                        </a:lnSpc>
                        <a:spcAft>
                          <a:spcPts val="0"/>
                        </a:spcAft>
                      </a:pPr>
                      <a:r>
                        <a:rPr lang="en-GB" sz="1000" b="1" dirty="0">
                          <a:effectLst/>
                          <a:latin typeface="Verdana" panose="020B0604030504040204" pitchFamily="34" charset="0"/>
                          <a:ea typeface="Calibri" panose="020F0502020204030204" pitchFamily="34" charset="0"/>
                          <a:cs typeface="Arial" panose="020B0604020202020204" pitchFamily="34" charset="0"/>
                        </a:rPr>
                        <a:t>Satisfactory</a:t>
                      </a:r>
                      <a:r>
                        <a:rPr lang="en-GB" sz="1000" dirty="0">
                          <a:effectLst/>
                          <a:latin typeface="Verdana" panose="020B0604030504040204" pitchFamily="34" charset="0"/>
                          <a:ea typeface="Calibri" panose="020F0502020204030204" pitchFamily="34" charset="0"/>
                          <a:cs typeface="Arial" panose="020B0604020202020204" pitchFamily="34" charset="0"/>
                        </a:rPr>
                        <a:t> </a:t>
                      </a:r>
                      <a:r>
                        <a:rPr lang="en-GB" sz="1000" dirty="0"/>
                        <a:t>presentation of a legal argument, using some appropriate legal terminology, case law and other legal authorities relating to……………</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1786427687"/>
                  </a:ext>
                </a:extLst>
              </a:tr>
              <a:tr h="849035">
                <a:tc>
                  <a:txBody>
                    <a:bodyPr/>
                    <a:lstStyle/>
                    <a:p>
                      <a:pPr algn="ctr">
                        <a:lnSpc>
                          <a:spcPct val="115000"/>
                        </a:lnSpc>
                        <a:spcAft>
                          <a:spcPts val="0"/>
                        </a:spcAft>
                      </a:pPr>
                      <a:r>
                        <a:rPr lang="en-GB" sz="1300" dirty="0">
                          <a:effectLst/>
                          <a:latin typeface="Calibri" panose="020F0502020204030204" pitchFamily="34" charset="0"/>
                          <a:ea typeface="Calibri" panose="020F0502020204030204" pitchFamily="34" charset="0"/>
                          <a:cs typeface="Times New Roman" panose="02020603050405020304" pitchFamily="18" charset="0"/>
                        </a:rPr>
                        <a:t>1</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tc>
                  <a:txBody>
                    <a:bodyPr/>
                    <a:lstStyle/>
                    <a:p>
                      <a:pPr algn="ctr">
                        <a:lnSpc>
                          <a:spcPct val="115000"/>
                        </a:lnSpc>
                        <a:spcAft>
                          <a:spcPts val="0"/>
                        </a:spcAft>
                      </a:pPr>
                      <a:r>
                        <a:rPr lang="en-GB" sz="1100" dirty="0">
                          <a:effectLst/>
                          <a:latin typeface="Verdana" panose="020B0604030504040204" pitchFamily="34" charset="0"/>
                          <a:ea typeface="Calibri" panose="020F0502020204030204" pitchFamily="34" charset="0"/>
                          <a:cs typeface="Times New Roman" panose="02020603050405020304" pitchFamily="18" charset="0"/>
                        </a:rPr>
                        <a:t>1-6</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tc>
                  <a:txBody>
                    <a:bodyPr/>
                    <a:lstStyle/>
                    <a:p>
                      <a:pPr marL="0" marR="0" lvl="0" indent="0" algn="l" defTabSz="457200" rtl="0" eaLnBrk="1" fontAlgn="auto" latinLnBrk="0" hangingPunct="1">
                        <a:lnSpc>
                          <a:spcPct val="115000"/>
                        </a:lnSpc>
                        <a:spcBef>
                          <a:spcPts val="0"/>
                        </a:spcBef>
                        <a:spcAft>
                          <a:spcPts val="0"/>
                        </a:spcAft>
                        <a:buClrTx/>
                        <a:buSzTx/>
                        <a:buFontTx/>
                        <a:buNone/>
                        <a:tabLst/>
                        <a:defRPr/>
                      </a:pPr>
                      <a:r>
                        <a:rPr lang="en-GB" sz="1000" b="1" dirty="0">
                          <a:effectLst/>
                          <a:latin typeface="Verdana" panose="020B0604030504040204" pitchFamily="34" charset="0"/>
                          <a:ea typeface="Calibri" panose="020F0502020204030204" pitchFamily="34" charset="0"/>
                          <a:cs typeface="Arial" panose="020B0604020202020204" pitchFamily="34" charset="0"/>
                        </a:rPr>
                        <a:t>Basic</a:t>
                      </a:r>
                      <a:r>
                        <a:rPr lang="en-GB" sz="1000" dirty="0">
                          <a:effectLst/>
                          <a:latin typeface="Verdana" panose="020B0604030504040204" pitchFamily="34" charset="0"/>
                          <a:ea typeface="Calibri" panose="020F0502020204030204" pitchFamily="34" charset="0"/>
                          <a:cs typeface="Arial" panose="020B0604020202020204" pitchFamily="34" charset="0"/>
                        </a:rPr>
                        <a:t> </a:t>
                      </a:r>
                      <a:r>
                        <a:rPr lang="en-GB" sz="1000" dirty="0"/>
                        <a:t>application of legal rules and principles to ……….</a:t>
                      </a:r>
                    </a:p>
                    <a:p>
                      <a:pPr algn="l">
                        <a:lnSpc>
                          <a:spcPct val="115000"/>
                        </a:lnSpc>
                        <a:spcAft>
                          <a:spcPts val="0"/>
                        </a:spcAft>
                      </a:pPr>
                      <a:r>
                        <a:rPr lang="en-GB" sz="1000" b="1" dirty="0">
                          <a:effectLst/>
                          <a:latin typeface="Verdana" panose="020B0604030504040204" pitchFamily="34" charset="0"/>
                          <a:ea typeface="Calibri" panose="020F0502020204030204" pitchFamily="34" charset="0"/>
                          <a:cs typeface="Arial" panose="020B0604020202020204" pitchFamily="34" charset="0"/>
                        </a:rPr>
                        <a:t>Basic</a:t>
                      </a:r>
                      <a:r>
                        <a:rPr lang="en-GB" sz="1000" dirty="0">
                          <a:effectLst/>
                          <a:latin typeface="Verdana" panose="020B0604030504040204" pitchFamily="34" charset="0"/>
                          <a:ea typeface="Calibri" panose="020F0502020204030204" pitchFamily="34" charset="0"/>
                          <a:cs typeface="Arial" panose="020B0604020202020204" pitchFamily="34" charset="0"/>
                        </a:rPr>
                        <a:t> </a:t>
                      </a:r>
                      <a:r>
                        <a:rPr lang="en-GB" sz="1000" dirty="0"/>
                        <a:t>presentation of a legal argument, using some appropriate legal terminology, case law and other legal authorities relating to…………</a:t>
                      </a:r>
                      <a:r>
                        <a:rPr lang="en-GB" sz="800" dirty="0"/>
                        <a:t>…</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7860" marR="47860" marT="0" marB="0" anchor="ctr">
                    <a:lnL w="19050" cap="flat" cmpd="sng" algn="ctr">
                      <a:solidFill>
                        <a:srgbClr val="00B050"/>
                      </a:solidFill>
                      <a:prstDash val="solid"/>
                      <a:round/>
                      <a:headEnd type="none" w="med" len="med"/>
                      <a:tailEnd type="none" w="med" len="med"/>
                    </a:lnL>
                    <a:lnR w="19050" cap="flat" cmpd="sng" algn="ctr">
                      <a:solidFill>
                        <a:srgbClr val="00B050"/>
                      </a:solidFill>
                      <a:prstDash val="solid"/>
                      <a:round/>
                      <a:headEnd type="none" w="med" len="med"/>
                      <a:tailEnd type="none" w="med" len="med"/>
                    </a:lnR>
                    <a:lnT w="19050" cap="flat" cmpd="sng" algn="ctr">
                      <a:solidFill>
                        <a:srgbClr val="00B050"/>
                      </a:solidFill>
                      <a:prstDash val="solid"/>
                      <a:round/>
                      <a:headEnd type="none" w="med" len="med"/>
                      <a:tailEnd type="none" w="med" len="med"/>
                    </a:lnT>
                    <a:lnB w="19050"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346195343"/>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0558767A-8128-48DA-A9AE-877408DEE66C}"/>
              </a:ext>
            </a:extLst>
          </p:cNvPr>
          <p:cNvSpPr txBox="1">
            <a:spLocks/>
          </p:cNvSpPr>
          <p:nvPr/>
        </p:nvSpPr>
        <p:spPr>
          <a:xfrm>
            <a:off x="1145244" y="-314185"/>
            <a:ext cx="7575968" cy="1347087"/>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i="1" dirty="0">
              <a:solidFill>
                <a:schemeClr val="bg1"/>
              </a:solidFill>
              <a:latin typeface="+mj-lt"/>
            </a:endParaRPr>
          </a:p>
          <a:p>
            <a:pPr algn="ctr"/>
            <a:r>
              <a:rPr lang="en-GB" sz="2800" i="1" dirty="0">
                <a:solidFill>
                  <a:srgbClr val="FFFFFF"/>
                </a:solidFill>
                <a:latin typeface="Calibri"/>
                <a:ea typeface="Calibri"/>
                <a:cs typeface="Calibri"/>
                <a:sym typeface="Calibri"/>
              </a:rPr>
              <a:t>Assessing evidence – characteristics of a successful response</a:t>
            </a:r>
            <a:endParaRPr lang="en-GB" sz="2800" i="1" dirty="0">
              <a:solidFill>
                <a:schemeClr val="bg1"/>
              </a:solidFill>
              <a:latin typeface="+mj-lt"/>
            </a:endParaRPr>
          </a:p>
        </p:txBody>
      </p:sp>
      <p:grpSp>
        <p:nvGrpSpPr>
          <p:cNvPr id="14" name="Group 13">
            <a:extLst>
              <a:ext uri="{FF2B5EF4-FFF2-40B4-BE49-F238E27FC236}">
                <a16:creationId xmlns:a16="http://schemas.microsoft.com/office/drawing/2014/main" id="{E3ACEE04-F595-48DC-8359-25AAE75264DD}"/>
              </a:ext>
            </a:extLst>
          </p:cNvPr>
          <p:cNvGrpSpPr/>
          <p:nvPr/>
        </p:nvGrpSpPr>
        <p:grpSpPr>
          <a:xfrm>
            <a:off x="326348" y="1358083"/>
            <a:ext cx="8697763" cy="2246769"/>
            <a:chOff x="326348" y="1515140"/>
            <a:chExt cx="8697763" cy="2246769"/>
          </a:xfrm>
        </p:grpSpPr>
        <p:sp>
          <p:nvSpPr>
            <p:cNvPr id="12" name="Flowchart: Connector 11">
              <a:extLst>
                <a:ext uri="{FF2B5EF4-FFF2-40B4-BE49-F238E27FC236}">
                  <a16:creationId xmlns:a16="http://schemas.microsoft.com/office/drawing/2014/main" id="{E3F59476-7A96-4B56-96CE-C812DC52D980}"/>
                </a:ext>
              </a:extLst>
            </p:cNvPr>
            <p:cNvSpPr/>
            <p:nvPr/>
          </p:nvSpPr>
          <p:spPr>
            <a:xfrm>
              <a:off x="326348" y="1605280"/>
              <a:ext cx="709971" cy="712618"/>
            </a:xfrm>
            <a:prstGeom prst="flowChartConnector">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200" b="1" dirty="0">
                  <a:solidFill>
                    <a:srgbClr val="00B050"/>
                  </a:solidFill>
                </a:rPr>
                <a:t>1</a:t>
              </a:r>
            </a:p>
          </p:txBody>
        </p:sp>
        <p:sp>
          <p:nvSpPr>
            <p:cNvPr id="13" name="TextBox 12">
              <a:extLst>
                <a:ext uri="{FF2B5EF4-FFF2-40B4-BE49-F238E27FC236}">
                  <a16:creationId xmlns:a16="http://schemas.microsoft.com/office/drawing/2014/main" id="{202517D1-ECAB-4B74-8B9F-0D49F2693A6E}"/>
                </a:ext>
              </a:extLst>
            </p:cNvPr>
            <p:cNvSpPr txBox="1"/>
            <p:nvPr/>
          </p:nvSpPr>
          <p:spPr>
            <a:xfrm>
              <a:off x="1145244" y="1515140"/>
              <a:ext cx="7878867" cy="2246769"/>
            </a:xfrm>
            <a:prstGeom prst="rect">
              <a:avLst/>
            </a:prstGeom>
            <a:noFill/>
          </p:spPr>
          <p:txBody>
            <a:bodyPr wrap="square" rtlCol="0">
              <a:spAutoFit/>
            </a:bodyPr>
            <a:lstStyle/>
            <a:p>
              <a:r>
                <a:rPr lang="en-GB" b="1" dirty="0"/>
                <a:t>Focus on the Question - command words.</a:t>
              </a:r>
            </a:p>
            <a:p>
              <a:r>
                <a:rPr lang="en-GB" b="1" i="1" dirty="0">
                  <a:solidFill>
                    <a:srgbClr val="FF0000"/>
                  </a:solidFill>
                </a:rPr>
                <a:t>Advise (name ) ………… or In light of reported case law and other sources of law, advise (name)………………………………………(50)</a:t>
              </a:r>
            </a:p>
            <a:p>
              <a:r>
                <a:rPr lang="en-GB" sz="1400" b="1" dirty="0">
                  <a:solidFill>
                    <a:srgbClr val="7030A0"/>
                  </a:solidFill>
                </a:rPr>
                <a:t>I</a:t>
              </a:r>
              <a:r>
                <a:rPr lang="en-GB" sz="1400" b="1" dirty="0">
                  <a:solidFill>
                    <a:srgbClr val="FF0000"/>
                  </a:solidFill>
                </a:rPr>
                <a:t> = Identify    </a:t>
              </a:r>
              <a:r>
                <a:rPr lang="en-GB" sz="1400" b="1" dirty="0">
                  <a:solidFill>
                    <a:srgbClr val="FF9933"/>
                  </a:solidFill>
                </a:rPr>
                <a:t>D</a:t>
              </a:r>
              <a:r>
                <a:rPr lang="en-GB" sz="1400" b="1" dirty="0">
                  <a:solidFill>
                    <a:srgbClr val="FF0000"/>
                  </a:solidFill>
                </a:rPr>
                <a:t> = Describe   </a:t>
              </a:r>
              <a:r>
                <a:rPr lang="en-GB" sz="1400" b="1" dirty="0">
                  <a:solidFill>
                    <a:srgbClr val="7030A0"/>
                  </a:solidFill>
                </a:rPr>
                <a:t> A </a:t>
              </a:r>
              <a:r>
                <a:rPr lang="en-GB" sz="1400" b="1" dirty="0">
                  <a:solidFill>
                    <a:srgbClr val="FF0000"/>
                  </a:solidFill>
                </a:rPr>
                <a:t>= Apply</a:t>
              </a:r>
            </a:p>
            <a:p>
              <a:pPr algn="just"/>
              <a:r>
                <a:rPr lang="en-GB" sz="1400" dirty="0"/>
                <a:t>These are the longest questions at A Level law and require a well constructed application of the law, to the facts of the given problem question scenario, which is “legal” in nature, rather than a common sense answer. There are 30 marks available for application skills – A02. There is also be a requirement to show knowledge and understanding as well  (20 marks are available for A01 ) so in this question </a:t>
              </a:r>
              <a:r>
                <a:rPr lang="en-GB" dirty="0"/>
                <a:t>learners </a:t>
              </a:r>
              <a:r>
                <a:rPr lang="en-GB" sz="1400" dirty="0"/>
                <a:t> will need to </a:t>
              </a:r>
              <a:r>
                <a:rPr lang="en-GB" sz="1400" b="1" u="sng" dirty="0"/>
                <a:t>explain</a:t>
              </a:r>
              <a:r>
                <a:rPr lang="en-GB" sz="1400" dirty="0"/>
                <a:t> the law and </a:t>
              </a:r>
              <a:r>
                <a:rPr lang="en-GB" sz="1400" b="1" u="sng" dirty="0"/>
                <a:t>apply</a:t>
              </a:r>
              <a:r>
                <a:rPr lang="en-GB" sz="1400" dirty="0"/>
                <a:t> it in detail to the problem scenario question.</a:t>
              </a:r>
            </a:p>
          </p:txBody>
        </p:sp>
      </p:grpSp>
      <p:grpSp>
        <p:nvGrpSpPr>
          <p:cNvPr id="15" name="Group 14">
            <a:extLst>
              <a:ext uri="{FF2B5EF4-FFF2-40B4-BE49-F238E27FC236}">
                <a16:creationId xmlns:a16="http://schemas.microsoft.com/office/drawing/2014/main" id="{BC965870-30F2-4414-81DD-98B9F5968D83}"/>
              </a:ext>
            </a:extLst>
          </p:cNvPr>
          <p:cNvGrpSpPr/>
          <p:nvPr/>
        </p:nvGrpSpPr>
        <p:grpSpPr>
          <a:xfrm>
            <a:off x="326347" y="3613654"/>
            <a:ext cx="8697764" cy="1661993"/>
            <a:chOff x="326347" y="1652834"/>
            <a:chExt cx="8697764" cy="1661993"/>
          </a:xfrm>
        </p:grpSpPr>
        <p:sp>
          <p:nvSpPr>
            <p:cNvPr id="16" name="Flowchart: Connector 15">
              <a:extLst>
                <a:ext uri="{FF2B5EF4-FFF2-40B4-BE49-F238E27FC236}">
                  <a16:creationId xmlns:a16="http://schemas.microsoft.com/office/drawing/2014/main" id="{0217698F-AE51-41D4-9973-A3A2644D9C15}"/>
                </a:ext>
              </a:extLst>
            </p:cNvPr>
            <p:cNvSpPr/>
            <p:nvPr/>
          </p:nvSpPr>
          <p:spPr>
            <a:xfrm>
              <a:off x="326347" y="1775968"/>
              <a:ext cx="709971" cy="712618"/>
            </a:xfrm>
            <a:prstGeom prst="flowChartConnector">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200" b="1" dirty="0">
                  <a:solidFill>
                    <a:srgbClr val="00B050"/>
                  </a:solidFill>
                </a:rPr>
                <a:t>2</a:t>
              </a:r>
            </a:p>
          </p:txBody>
        </p:sp>
        <p:sp>
          <p:nvSpPr>
            <p:cNvPr id="17" name="TextBox 16">
              <a:extLst>
                <a:ext uri="{FF2B5EF4-FFF2-40B4-BE49-F238E27FC236}">
                  <a16:creationId xmlns:a16="http://schemas.microsoft.com/office/drawing/2014/main" id="{9E643A81-8E80-4D44-AFB0-1C8591B87A59}"/>
                </a:ext>
              </a:extLst>
            </p:cNvPr>
            <p:cNvSpPr txBox="1"/>
            <p:nvPr/>
          </p:nvSpPr>
          <p:spPr>
            <a:xfrm>
              <a:off x="1145244" y="1652834"/>
              <a:ext cx="7878867" cy="1661993"/>
            </a:xfrm>
            <a:prstGeom prst="rect">
              <a:avLst/>
            </a:prstGeom>
            <a:noFill/>
          </p:spPr>
          <p:txBody>
            <a:bodyPr wrap="square" rtlCol="0">
              <a:spAutoFit/>
            </a:bodyPr>
            <a:lstStyle/>
            <a:p>
              <a:r>
                <a:rPr lang="en-GB" b="1" dirty="0"/>
                <a:t>Structure.</a:t>
              </a:r>
            </a:p>
            <a:p>
              <a:r>
                <a:rPr lang="en-GB" dirty="0"/>
                <a:t>Learners should </a:t>
              </a:r>
              <a:r>
                <a:rPr lang="en-GB" sz="1400" dirty="0"/>
                <a:t> always start </a:t>
              </a:r>
              <a:r>
                <a:rPr lang="en-GB" dirty="0"/>
                <a:t>their </a:t>
              </a:r>
              <a:r>
                <a:rPr lang="en-GB" sz="1400" dirty="0"/>
                <a:t>answer with a  clear introduction that unpacks the question and provides some signposts to the reader as to how the main body will progress. </a:t>
              </a:r>
              <a:r>
                <a:rPr lang="en-GB" sz="1400" b="1" dirty="0"/>
                <a:t>Use the IDA structure for problem questions: </a:t>
              </a:r>
            </a:p>
            <a:p>
              <a:r>
                <a:rPr lang="en-GB" sz="1400" b="1" dirty="0">
                  <a:solidFill>
                    <a:srgbClr val="7030A0"/>
                  </a:solidFill>
                </a:rPr>
                <a:t>I</a:t>
              </a:r>
              <a:r>
                <a:rPr lang="en-GB" sz="1400" b="1" dirty="0">
                  <a:solidFill>
                    <a:srgbClr val="FF0000"/>
                  </a:solidFill>
                </a:rPr>
                <a:t> = Identify    </a:t>
              </a:r>
              <a:r>
                <a:rPr lang="en-GB" sz="1400" b="1" dirty="0">
                  <a:solidFill>
                    <a:srgbClr val="FF9933"/>
                  </a:solidFill>
                </a:rPr>
                <a:t>D</a:t>
              </a:r>
              <a:r>
                <a:rPr lang="en-GB" sz="1400" b="1" dirty="0">
                  <a:solidFill>
                    <a:srgbClr val="FF0000"/>
                  </a:solidFill>
                </a:rPr>
                <a:t> = Describe    </a:t>
              </a:r>
              <a:r>
                <a:rPr lang="en-GB" sz="1400" b="1" dirty="0">
                  <a:solidFill>
                    <a:srgbClr val="00B050"/>
                  </a:solidFill>
                </a:rPr>
                <a:t>A</a:t>
              </a:r>
              <a:r>
                <a:rPr lang="en-GB" sz="1400" b="1" dirty="0">
                  <a:solidFill>
                    <a:srgbClr val="FF0000"/>
                  </a:solidFill>
                </a:rPr>
                <a:t> = Apply</a:t>
              </a:r>
            </a:p>
            <a:p>
              <a:r>
                <a:rPr lang="en-GB" sz="1400" dirty="0"/>
                <a:t>The IDA structure will focus </a:t>
              </a:r>
              <a:r>
                <a:rPr lang="en-GB" dirty="0"/>
                <a:t>their </a:t>
              </a:r>
              <a:r>
                <a:rPr lang="en-GB" sz="1400" dirty="0"/>
                <a:t>answer </a:t>
              </a:r>
              <a:r>
                <a:rPr lang="en-GB" dirty="0"/>
                <a:t>to</a:t>
              </a:r>
              <a:r>
                <a:rPr lang="en-GB" sz="1400" dirty="0"/>
                <a:t> the problem question and ensure that </a:t>
              </a:r>
              <a:r>
                <a:rPr lang="en-GB" dirty="0"/>
                <a:t>they </a:t>
              </a:r>
              <a:r>
                <a:rPr lang="en-GB" sz="1400" dirty="0"/>
                <a:t> are answering the question and including all the relevant knowledge </a:t>
              </a:r>
              <a:r>
                <a:rPr lang="en-GB" sz="1400" b="1" dirty="0"/>
                <a:t>and</a:t>
              </a:r>
              <a:r>
                <a:rPr lang="en-GB" sz="1400" dirty="0"/>
                <a:t> application. </a:t>
              </a:r>
            </a:p>
          </p:txBody>
        </p:sp>
      </p:grpSp>
      <p:grpSp>
        <p:nvGrpSpPr>
          <p:cNvPr id="18" name="Group 17">
            <a:extLst>
              <a:ext uri="{FF2B5EF4-FFF2-40B4-BE49-F238E27FC236}">
                <a16:creationId xmlns:a16="http://schemas.microsoft.com/office/drawing/2014/main" id="{CF1FC772-3591-4ABA-9888-186134078041}"/>
              </a:ext>
            </a:extLst>
          </p:cNvPr>
          <p:cNvGrpSpPr/>
          <p:nvPr/>
        </p:nvGrpSpPr>
        <p:grpSpPr>
          <a:xfrm>
            <a:off x="326348" y="5592227"/>
            <a:ext cx="8697763" cy="954107"/>
            <a:chOff x="326348" y="1515140"/>
            <a:chExt cx="8697763" cy="954107"/>
          </a:xfrm>
        </p:grpSpPr>
        <p:sp>
          <p:nvSpPr>
            <p:cNvPr id="19" name="Flowchart: Connector 18">
              <a:extLst>
                <a:ext uri="{FF2B5EF4-FFF2-40B4-BE49-F238E27FC236}">
                  <a16:creationId xmlns:a16="http://schemas.microsoft.com/office/drawing/2014/main" id="{CA5D8276-B2DB-40AD-9CD9-AF39B4B9E4AA}"/>
                </a:ext>
              </a:extLst>
            </p:cNvPr>
            <p:cNvSpPr/>
            <p:nvPr/>
          </p:nvSpPr>
          <p:spPr>
            <a:xfrm>
              <a:off x="326348" y="1605280"/>
              <a:ext cx="709971" cy="712618"/>
            </a:xfrm>
            <a:prstGeom prst="flowChartConnector">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3200" b="1" dirty="0">
                  <a:solidFill>
                    <a:srgbClr val="00B050"/>
                  </a:solidFill>
                </a:rPr>
                <a:t>3</a:t>
              </a:r>
            </a:p>
          </p:txBody>
        </p:sp>
        <p:sp>
          <p:nvSpPr>
            <p:cNvPr id="20" name="TextBox 19">
              <a:extLst>
                <a:ext uri="{FF2B5EF4-FFF2-40B4-BE49-F238E27FC236}">
                  <a16:creationId xmlns:a16="http://schemas.microsoft.com/office/drawing/2014/main" id="{08C34311-B34B-403B-9525-BC7BC5414BB4}"/>
                </a:ext>
              </a:extLst>
            </p:cNvPr>
            <p:cNvSpPr txBox="1"/>
            <p:nvPr/>
          </p:nvSpPr>
          <p:spPr>
            <a:xfrm>
              <a:off x="1145244" y="1515140"/>
              <a:ext cx="7878867" cy="954107"/>
            </a:xfrm>
            <a:prstGeom prst="rect">
              <a:avLst/>
            </a:prstGeom>
            <a:noFill/>
          </p:spPr>
          <p:txBody>
            <a:bodyPr wrap="square" rtlCol="0">
              <a:spAutoFit/>
            </a:bodyPr>
            <a:lstStyle/>
            <a:p>
              <a:r>
                <a:rPr lang="en-GB" b="1" dirty="0"/>
                <a:t>50 minutes  per question.</a:t>
              </a:r>
            </a:p>
            <a:p>
              <a:r>
                <a:rPr lang="en-GB" sz="1400" dirty="0"/>
                <a:t>Learners should take some time to plan and plot out </a:t>
              </a:r>
              <a:r>
                <a:rPr lang="en-GB" dirty="0"/>
                <a:t>their</a:t>
              </a:r>
              <a:r>
                <a:rPr lang="en-GB" sz="1400" dirty="0"/>
                <a:t> answer before writing. Problem questions must be read thoroughly and without planning, as they can lack structure and coherence. </a:t>
              </a:r>
            </a:p>
          </p:txBody>
        </p:sp>
      </p:grpSp>
    </p:spTree>
    <p:extLst>
      <p:ext uri="{BB962C8B-B14F-4D97-AF65-F5344CB8AC3E}">
        <p14:creationId xmlns:p14="http://schemas.microsoft.com/office/powerpoint/2010/main" val="751469797"/>
      </p:ext>
    </p:extLst>
  </p:cSld>
  <p:clrMapOvr>
    <a:masterClrMapping/>
  </p:clrMapOvr>
  <mc:AlternateContent xmlns:mc="http://schemas.openxmlformats.org/markup-compatibility/2006" xmlns:p14="http://schemas.microsoft.com/office/powerpoint/2010/main">
    <mc:Choice Requires="p14">
      <p:transition spd="slow" p14:dur="2000" advTm="54191"/>
    </mc:Choice>
    <mc:Fallback xmlns="">
      <p:transition spd="slow" advTm="54191"/>
    </mc:Fallback>
  </mc:AlternateContent>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BAC Powerpoint Presentation Template (Bilingual - Wales only) 2017-18">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E683EB8-506D-4D8C-8AF9-A7D6AFA98ACC}">
  <ds:schemaRefs>
    <ds:schemaRef ds:uri="http://schemas.microsoft.com/office/2006/documentManagement/types"/>
    <ds:schemaRef ds:uri="http://schemas.microsoft.com/office/infopath/2007/PartnerControls"/>
    <ds:schemaRef ds:uri="36f98b4f-ba65-4a7d-9a34-48b23de556cb"/>
    <ds:schemaRef ds:uri="http://purl.org/dc/elements/1.1/"/>
    <ds:schemaRef ds:uri="http://schemas.microsoft.com/office/2006/metadata/properties"/>
    <ds:schemaRef ds:uri="cd497dfa-9c52-4b77-9510-d5d8b75d053a"/>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23C26F03-FFD3-45F3-B5AA-CB31C9DF93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717F6D9-6EE9-4BB4-BE13-39755756933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4078</TotalTime>
  <Words>3154</Words>
  <Application>Microsoft Office PowerPoint</Application>
  <PresentationFormat>On-screen Show (4:3)</PresentationFormat>
  <Paragraphs>227</Paragraphs>
  <Slides>17</Slides>
  <Notes>17</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17</vt:i4>
      </vt:variant>
    </vt:vector>
  </HeadingPairs>
  <TitlesOfParts>
    <vt:vector size="24" baseType="lpstr">
      <vt:lpstr>Arial</vt:lpstr>
      <vt:lpstr>Calibri</vt:lpstr>
      <vt:lpstr>Gotham Rounded Book</vt:lpstr>
      <vt:lpstr>Verdana</vt:lpstr>
      <vt:lpstr>Office Theme</vt:lpstr>
      <vt:lpstr>CBAC Powerpoint Presentation Template (Bilingual - Wales only) 2017-18</vt:lpstr>
      <vt:lpstr>Office Theme</vt:lpstr>
      <vt:lpstr> Assessing WJEC A level Law Unit 3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Any Questions?  If you have any questions, contact our specialist subject officers and administrative support team for your subject with any queries.  Law@wjec.co.uk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Assessing WJEC A level Law Unit 3  Centre determined grades (CDGs) in summer 2021</dc:title>
  <dc:creator>Ebbsworth, Mike</dc:creator>
  <cp:lastModifiedBy>Richard, Sophie</cp:lastModifiedBy>
  <cp:revision>14</cp:revision>
  <dcterms:created xsi:type="dcterms:W3CDTF">2015-01-19T21:10:31Z</dcterms:created>
  <dcterms:modified xsi:type="dcterms:W3CDTF">2022-01-26T11:06:59Z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